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1" r:id="rId3"/>
    <p:sldId id="274" r:id="rId4"/>
    <p:sldId id="272" r:id="rId5"/>
    <p:sldId id="257" r:id="rId6"/>
    <p:sldId id="258" r:id="rId7"/>
    <p:sldId id="260" r:id="rId8"/>
    <p:sldId id="277" r:id="rId9"/>
    <p:sldId id="275" r:id="rId10"/>
    <p:sldId id="276" r:id="rId11"/>
    <p:sldId id="261" r:id="rId12"/>
    <p:sldId id="262" r:id="rId13"/>
    <p:sldId id="263" r:id="rId14"/>
    <p:sldId id="264" r:id="rId15"/>
    <p:sldId id="265" r:id="rId16"/>
    <p:sldId id="269" r:id="rId17"/>
    <p:sldId id="268" r:id="rId18"/>
    <p:sldId id="278" r:id="rId19"/>
    <p:sldId id="266" r:id="rId20"/>
    <p:sldId id="270" r:id="rId21"/>
    <p:sldId id="273" r:id="rId2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725"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200" b="0" i="0">
                <a:solidFill>
                  <a:srgbClr val="EBEBEB"/>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1" i="1">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BEBEB"/>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000" b="1" i="1">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BEBEB"/>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9"/>
          </a:xfrm>
          <a:prstGeom prst="rect">
            <a:avLst/>
          </a:prstGeom>
        </p:spPr>
      </p:pic>
      <p:pic>
        <p:nvPicPr>
          <p:cNvPr id="17" name="bg object 17"/>
          <p:cNvPicPr/>
          <p:nvPr/>
        </p:nvPicPr>
        <p:blipFill>
          <a:blip r:embed="rId3" cstate="print"/>
          <a:stretch>
            <a:fillRect/>
          </a:stretch>
        </p:blipFill>
        <p:spPr>
          <a:xfrm>
            <a:off x="0" y="2666999"/>
            <a:ext cx="4038599" cy="4190998"/>
          </a:xfrm>
          <a:prstGeom prst="rect">
            <a:avLst/>
          </a:prstGeom>
        </p:spPr>
      </p:pic>
      <p:pic>
        <p:nvPicPr>
          <p:cNvPr id="18" name="bg object 18"/>
          <p:cNvPicPr/>
          <p:nvPr/>
        </p:nvPicPr>
        <p:blipFill>
          <a:blip r:embed="rId4" cstate="print"/>
          <a:stretch>
            <a:fillRect/>
          </a:stretch>
        </p:blipFill>
        <p:spPr>
          <a:xfrm>
            <a:off x="0" y="2895600"/>
            <a:ext cx="1523999" cy="2362200"/>
          </a:xfrm>
          <a:prstGeom prst="rect">
            <a:avLst/>
          </a:prstGeom>
        </p:spPr>
      </p:pic>
      <p:pic>
        <p:nvPicPr>
          <p:cNvPr id="19" name="bg object 19"/>
          <p:cNvPicPr/>
          <p:nvPr/>
        </p:nvPicPr>
        <p:blipFill>
          <a:blip r:embed="rId5" cstate="print"/>
          <a:stretch>
            <a:fillRect/>
          </a:stretch>
        </p:blipFill>
        <p:spPr>
          <a:xfrm>
            <a:off x="8610600" y="1676400"/>
            <a:ext cx="2819400" cy="2819400"/>
          </a:xfrm>
          <a:prstGeom prst="rect">
            <a:avLst/>
          </a:prstGeom>
        </p:spPr>
      </p:pic>
      <p:pic>
        <p:nvPicPr>
          <p:cNvPr id="20" name="bg object 20"/>
          <p:cNvPicPr/>
          <p:nvPr/>
        </p:nvPicPr>
        <p:blipFill>
          <a:blip r:embed="rId6" cstate="print"/>
          <a:stretch>
            <a:fillRect/>
          </a:stretch>
        </p:blipFill>
        <p:spPr>
          <a:xfrm>
            <a:off x="8001000" y="0"/>
            <a:ext cx="1600200" cy="1143000"/>
          </a:xfrm>
          <a:prstGeom prst="rect">
            <a:avLst/>
          </a:prstGeom>
        </p:spPr>
      </p:pic>
      <p:pic>
        <p:nvPicPr>
          <p:cNvPr id="21" name="bg object 21"/>
          <p:cNvPicPr/>
          <p:nvPr/>
        </p:nvPicPr>
        <p:blipFill>
          <a:blip r:embed="rId7" cstate="print"/>
          <a:stretch>
            <a:fillRect/>
          </a:stretch>
        </p:blipFill>
        <p:spPr>
          <a:xfrm>
            <a:off x="8610600" y="6095999"/>
            <a:ext cx="990600" cy="761999"/>
          </a:xfrm>
          <a:prstGeom prst="rect">
            <a:avLst/>
          </a:prstGeom>
        </p:spPr>
      </p:pic>
      <p:pic>
        <p:nvPicPr>
          <p:cNvPr id="22" name="bg object 22"/>
          <p:cNvPicPr/>
          <p:nvPr/>
        </p:nvPicPr>
        <p:blipFill>
          <a:blip r:embed="rId8" cstate="print"/>
          <a:stretch>
            <a:fillRect/>
          </a:stretch>
        </p:blipFill>
        <p:spPr>
          <a:xfrm>
            <a:off x="10391775" y="0"/>
            <a:ext cx="776287" cy="1214374"/>
          </a:xfrm>
          <a:prstGeom prst="rect">
            <a:avLst/>
          </a:prstGeom>
        </p:spPr>
      </p:pic>
      <p:sp>
        <p:nvSpPr>
          <p:cNvPr id="23" name="bg object 23"/>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200" b="0" i="0">
                <a:solidFill>
                  <a:srgbClr val="EBEBEB"/>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2666999"/>
            <a:ext cx="4038599" cy="4190998"/>
          </a:xfrm>
          <a:prstGeom prst="rect">
            <a:avLst/>
          </a:prstGeom>
        </p:spPr>
      </p:pic>
      <p:pic>
        <p:nvPicPr>
          <p:cNvPr id="17" name="bg object 17"/>
          <p:cNvPicPr/>
          <p:nvPr/>
        </p:nvPicPr>
        <p:blipFill>
          <a:blip r:embed="rId8" cstate="print"/>
          <a:stretch>
            <a:fillRect/>
          </a:stretch>
        </p:blipFill>
        <p:spPr>
          <a:xfrm>
            <a:off x="0" y="2895600"/>
            <a:ext cx="1523999" cy="2362200"/>
          </a:xfrm>
          <a:prstGeom prst="rect">
            <a:avLst/>
          </a:prstGeom>
        </p:spPr>
      </p:pic>
      <p:pic>
        <p:nvPicPr>
          <p:cNvPr id="18" name="bg object 18"/>
          <p:cNvPicPr/>
          <p:nvPr/>
        </p:nvPicPr>
        <p:blipFill>
          <a:blip r:embed="rId9" cstate="print"/>
          <a:stretch>
            <a:fillRect/>
          </a:stretch>
        </p:blipFill>
        <p:spPr>
          <a:xfrm>
            <a:off x="8610600" y="1676400"/>
            <a:ext cx="2819400" cy="2819400"/>
          </a:xfrm>
          <a:prstGeom prst="rect">
            <a:avLst/>
          </a:prstGeom>
        </p:spPr>
      </p:pic>
      <p:pic>
        <p:nvPicPr>
          <p:cNvPr id="19" name="bg object 19"/>
          <p:cNvPicPr/>
          <p:nvPr/>
        </p:nvPicPr>
        <p:blipFill>
          <a:blip r:embed="rId10" cstate="print"/>
          <a:stretch>
            <a:fillRect/>
          </a:stretch>
        </p:blipFill>
        <p:spPr>
          <a:xfrm>
            <a:off x="8001000" y="0"/>
            <a:ext cx="1600200" cy="1143000"/>
          </a:xfrm>
          <a:prstGeom prst="rect">
            <a:avLst/>
          </a:prstGeom>
        </p:spPr>
      </p:pic>
      <p:pic>
        <p:nvPicPr>
          <p:cNvPr id="20" name="bg object 20"/>
          <p:cNvPicPr/>
          <p:nvPr/>
        </p:nvPicPr>
        <p:blipFill>
          <a:blip r:embed="rId11" cstate="print"/>
          <a:stretch>
            <a:fillRect/>
          </a:stretch>
        </p:blipFill>
        <p:spPr>
          <a:xfrm>
            <a:off x="8653140" y="6138671"/>
            <a:ext cx="905517" cy="719327"/>
          </a:xfrm>
          <a:prstGeom prst="rect">
            <a:avLst/>
          </a:prstGeom>
        </p:spPr>
      </p:pic>
      <p:pic>
        <p:nvPicPr>
          <p:cNvPr id="21" name="bg object 21"/>
          <p:cNvPicPr/>
          <p:nvPr/>
        </p:nvPicPr>
        <p:blipFill>
          <a:blip r:embed="rId12" cstate="print"/>
          <a:stretch>
            <a:fillRect/>
          </a:stretch>
        </p:blipFill>
        <p:spPr>
          <a:xfrm>
            <a:off x="10410708" y="0"/>
            <a:ext cx="738419" cy="1195546"/>
          </a:xfrm>
          <a:prstGeom prst="rect">
            <a:avLst/>
          </a:prstGeom>
        </p:spPr>
      </p:pic>
      <p:sp>
        <p:nvSpPr>
          <p:cNvPr id="2" name="Holder 2"/>
          <p:cNvSpPr>
            <a:spLocks noGrp="1"/>
          </p:cNvSpPr>
          <p:nvPr>
            <p:ph type="title"/>
          </p:nvPr>
        </p:nvSpPr>
        <p:spPr>
          <a:xfrm>
            <a:off x="725487" y="304418"/>
            <a:ext cx="6516052" cy="1242695"/>
          </a:xfrm>
          <a:prstGeom prst="rect">
            <a:avLst/>
          </a:prstGeom>
        </p:spPr>
        <p:txBody>
          <a:bodyPr wrap="square" lIns="0" tIns="0" rIns="0" bIns="0">
            <a:spAutoFit/>
          </a:bodyPr>
          <a:lstStyle>
            <a:lvl1pPr>
              <a:defRPr sz="4200" b="0" i="0">
                <a:solidFill>
                  <a:srgbClr val="EBEBEB"/>
                </a:solidFill>
                <a:latin typeface="Trebuchet MS"/>
                <a:cs typeface="Trebuchet MS"/>
              </a:defRPr>
            </a:lvl1pPr>
          </a:lstStyle>
          <a:p>
            <a:endParaRPr/>
          </a:p>
        </p:txBody>
      </p:sp>
      <p:sp>
        <p:nvSpPr>
          <p:cNvPr id="3" name="Holder 3"/>
          <p:cNvSpPr>
            <a:spLocks noGrp="1"/>
          </p:cNvSpPr>
          <p:nvPr>
            <p:ph type="body" idx="1"/>
          </p:nvPr>
        </p:nvSpPr>
        <p:spPr>
          <a:xfrm>
            <a:off x="728344" y="2436812"/>
            <a:ext cx="4918710" cy="3291840"/>
          </a:xfrm>
          <a:prstGeom prst="rect">
            <a:avLst/>
          </a:prstGeom>
        </p:spPr>
        <p:txBody>
          <a:bodyPr wrap="square" lIns="0" tIns="0" rIns="0" bIns="0">
            <a:spAutoFit/>
          </a:bodyPr>
          <a:lstStyle>
            <a:lvl1pPr>
              <a:defRPr sz="2000" b="1" i="1">
                <a:solidFill>
                  <a:schemeClr val="bg1"/>
                </a:solidFill>
                <a:latin typeface="Verdana"/>
                <a:cs typeface="Verdan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3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39.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37.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41.png"/><Relationship Id="rId5" Type="http://schemas.openxmlformats.org/officeDocument/2006/relationships/image" Target="../media/image4.pn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18.jpeg"/><Relationship Id="rId4" Type="http://schemas.openxmlformats.org/officeDocument/2006/relationships/image" Target="../media/image2.pn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762000"/>
            <a:ext cx="8305800" cy="5734903"/>
          </a:xfrm>
          <a:prstGeom prst="rect">
            <a:avLst/>
          </a:prstGeom>
        </p:spPr>
        <p:txBody>
          <a:bodyPr vert="horz" wrap="square" lIns="0" tIns="10160" rIns="0" bIns="0" rtlCol="0">
            <a:spAutoFit/>
          </a:bodyPr>
          <a:lstStyle/>
          <a:p>
            <a:pPr marL="12700" marR="5080" algn="ctr">
              <a:lnSpc>
                <a:spcPct val="100400"/>
              </a:lnSpc>
              <a:spcBef>
                <a:spcPts val="80"/>
              </a:spcBef>
            </a:pPr>
            <a:r>
              <a:rPr lang="en-US" sz="4800" b="1" dirty="0">
                <a:latin typeface="Times New Roman"/>
                <a:cs typeface="Times New Roman"/>
              </a:rPr>
              <a:t>Industrial Internship Review</a:t>
            </a:r>
            <a:br>
              <a:rPr lang="en-US" sz="4800" b="1" dirty="0">
                <a:latin typeface="Times New Roman"/>
                <a:cs typeface="Times New Roman"/>
              </a:rPr>
            </a:br>
            <a:r>
              <a:rPr lang="en-US" sz="4800" b="1" dirty="0">
                <a:latin typeface="Times New Roman"/>
                <a:cs typeface="Times New Roman"/>
              </a:rPr>
              <a:t>BECE399J/ECE1902</a:t>
            </a:r>
            <a:br>
              <a:rPr lang="en-IN" sz="4800" dirty="0">
                <a:latin typeface="Times New Roman"/>
                <a:cs typeface="Times New Roman"/>
              </a:rPr>
            </a:br>
            <a:r>
              <a:rPr sz="4000" dirty="0">
                <a:latin typeface="Times New Roman"/>
                <a:cs typeface="Times New Roman"/>
              </a:rPr>
              <a:t>Exploring the</a:t>
            </a:r>
            <a:r>
              <a:rPr sz="4000" spc="-85" dirty="0">
                <a:latin typeface="Times New Roman"/>
                <a:cs typeface="Times New Roman"/>
              </a:rPr>
              <a:t> </a:t>
            </a:r>
            <a:r>
              <a:rPr sz="4000" dirty="0">
                <a:latin typeface="Times New Roman"/>
                <a:cs typeface="Times New Roman"/>
              </a:rPr>
              <a:t>Potential</a:t>
            </a:r>
            <a:r>
              <a:rPr sz="4000" spc="-55" dirty="0">
                <a:latin typeface="Times New Roman"/>
                <a:cs typeface="Times New Roman"/>
              </a:rPr>
              <a:t> </a:t>
            </a:r>
            <a:r>
              <a:rPr sz="4000" dirty="0">
                <a:latin typeface="Times New Roman"/>
                <a:cs typeface="Times New Roman"/>
              </a:rPr>
              <a:t>of</a:t>
            </a:r>
            <a:r>
              <a:rPr sz="4000" spc="-80" dirty="0">
                <a:latin typeface="Times New Roman"/>
                <a:cs typeface="Times New Roman"/>
              </a:rPr>
              <a:t> </a:t>
            </a:r>
            <a:r>
              <a:rPr sz="4000" dirty="0">
                <a:latin typeface="Times New Roman"/>
                <a:cs typeface="Times New Roman"/>
              </a:rPr>
              <a:t>IoT</a:t>
            </a:r>
            <a:r>
              <a:rPr sz="4000" spc="-5" dirty="0">
                <a:latin typeface="Times New Roman"/>
                <a:cs typeface="Times New Roman"/>
              </a:rPr>
              <a:t> </a:t>
            </a:r>
            <a:r>
              <a:rPr sz="4000" spc="-20" dirty="0">
                <a:latin typeface="Times New Roman"/>
                <a:cs typeface="Times New Roman"/>
              </a:rPr>
              <a:t>with </a:t>
            </a:r>
            <a:r>
              <a:rPr sz="4000" dirty="0">
                <a:latin typeface="Times New Roman"/>
                <a:cs typeface="Times New Roman"/>
              </a:rPr>
              <a:t>Sensor</a:t>
            </a:r>
            <a:r>
              <a:rPr sz="4000" spc="-55" dirty="0">
                <a:latin typeface="Times New Roman"/>
                <a:cs typeface="Times New Roman"/>
              </a:rPr>
              <a:t> </a:t>
            </a:r>
            <a:r>
              <a:rPr sz="4000" spc="-10" dirty="0">
                <a:latin typeface="Times New Roman"/>
                <a:cs typeface="Times New Roman"/>
              </a:rPr>
              <a:t>Network</a:t>
            </a:r>
            <a:br>
              <a:rPr lang="en-IN" sz="4800" spc="-10" dirty="0">
                <a:latin typeface="Times New Roman"/>
                <a:cs typeface="Times New Roman"/>
              </a:rPr>
            </a:br>
            <a:br>
              <a:rPr lang="en-IN" sz="4800" spc="-10" dirty="0">
                <a:latin typeface="Times New Roman"/>
                <a:cs typeface="Times New Roman"/>
              </a:rPr>
            </a:br>
            <a:r>
              <a:rPr lang="en-IN" sz="3200" b="1" spc="-10" dirty="0" err="1">
                <a:latin typeface="Times New Roman"/>
                <a:cs typeface="Times New Roman"/>
              </a:rPr>
              <a:t>Enthu</a:t>
            </a:r>
            <a:r>
              <a:rPr lang="en-IN" sz="3200" b="1" spc="-10" dirty="0">
                <a:latin typeface="Times New Roman"/>
                <a:cs typeface="Times New Roman"/>
              </a:rPr>
              <a:t> Technology Solutions India Pvt Ltd</a:t>
            </a:r>
            <a:br>
              <a:rPr lang="en-IN" sz="4800" spc="-10" dirty="0">
                <a:latin typeface="Times New Roman"/>
                <a:cs typeface="Times New Roman"/>
              </a:rPr>
            </a:br>
            <a:r>
              <a:rPr lang="en-IN" sz="2800" spc="-10" dirty="0">
                <a:latin typeface="Times New Roman"/>
                <a:cs typeface="Times New Roman"/>
              </a:rPr>
              <a:t>S.ASWATH</a:t>
            </a:r>
            <a:br>
              <a:rPr lang="en-IN" sz="2800" spc="-10" dirty="0">
                <a:latin typeface="Times New Roman"/>
                <a:cs typeface="Times New Roman"/>
              </a:rPr>
            </a:br>
            <a:r>
              <a:rPr lang="en-IN" sz="2800" spc="-10" dirty="0">
                <a:latin typeface="Times New Roman"/>
                <a:cs typeface="Times New Roman"/>
              </a:rPr>
              <a:t>21BEC2188</a:t>
            </a:r>
            <a:br>
              <a:rPr lang="en-IN" sz="2800" spc="-10" dirty="0">
                <a:latin typeface="Times New Roman"/>
                <a:cs typeface="Times New Roman"/>
              </a:rPr>
            </a:br>
            <a:r>
              <a:rPr lang="en-IN" sz="2800" spc="-10" dirty="0">
                <a:latin typeface="Times New Roman"/>
                <a:cs typeface="Times New Roman"/>
              </a:rPr>
              <a:t>B.TECH ECE</a:t>
            </a:r>
            <a:br>
              <a:rPr lang="en-IN" sz="2800" spc="-10" dirty="0">
                <a:latin typeface="Times New Roman"/>
                <a:cs typeface="Times New Roman"/>
              </a:rPr>
            </a:br>
            <a:r>
              <a:rPr lang="en-IN" sz="2800" spc="-10" dirty="0">
                <a:latin typeface="Times New Roman"/>
                <a:cs typeface="Times New Roman"/>
              </a:rPr>
              <a:t>SENSE</a:t>
            </a:r>
            <a:endParaRPr sz="4800" dirty="0">
              <a:latin typeface="Times New Roman"/>
              <a:cs typeface="Times New Roman"/>
            </a:endParaRPr>
          </a:p>
        </p:txBody>
      </p:sp>
      <p:pic>
        <p:nvPicPr>
          <p:cNvPr id="3" name="object 12">
            <a:extLst>
              <a:ext uri="{FF2B5EF4-FFF2-40B4-BE49-F238E27FC236}">
                <a16:creationId xmlns:a16="http://schemas.microsoft.com/office/drawing/2014/main" id="{90C3145F-C03B-5D87-813D-75C30B85895D}"/>
              </a:ext>
            </a:extLst>
          </p:cNvPr>
          <p:cNvPicPr/>
          <p:nvPr/>
        </p:nvPicPr>
        <p:blipFill>
          <a:blip r:embed="rId2" cstate="print"/>
          <a:stretch>
            <a:fillRect/>
          </a:stretch>
        </p:blipFill>
        <p:spPr>
          <a:xfrm>
            <a:off x="8229600" y="0"/>
            <a:ext cx="39624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sp>
          <p:nvSpPr>
            <p:cNvPr id="4" name="object 4"/>
            <p:cNvSpPr/>
            <p:nvPr/>
          </p:nvSpPr>
          <p:spPr>
            <a:xfrm>
              <a:off x="8715375" y="1457325"/>
              <a:ext cx="3476625" cy="829310"/>
            </a:xfrm>
            <a:custGeom>
              <a:avLst/>
              <a:gdLst/>
              <a:ahLst/>
              <a:cxnLst/>
              <a:rect l="l" t="t" r="r" b="b"/>
              <a:pathLst>
                <a:path w="3476625" h="829310">
                  <a:moveTo>
                    <a:pt x="3474847" y="0"/>
                  </a:moveTo>
                  <a:lnTo>
                    <a:pt x="3361435" y="38353"/>
                  </a:lnTo>
                  <a:lnTo>
                    <a:pt x="3247771" y="75946"/>
                  </a:lnTo>
                  <a:lnTo>
                    <a:pt x="3134105" y="113029"/>
                  </a:lnTo>
                  <a:lnTo>
                    <a:pt x="2905252" y="182625"/>
                  </a:lnTo>
                  <a:lnTo>
                    <a:pt x="2790698" y="216535"/>
                  </a:lnTo>
                  <a:lnTo>
                    <a:pt x="2677159" y="248285"/>
                  </a:lnTo>
                  <a:lnTo>
                    <a:pt x="2561335" y="279526"/>
                  </a:lnTo>
                  <a:lnTo>
                    <a:pt x="2446528" y="310007"/>
                  </a:lnTo>
                  <a:lnTo>
                    <a:pt x="2218435" y="367538"/>
                  </a:lnTo>
                  <a:lnTo>
                    <a:pt x="2105279" y="394715"/>
                  </a:lnTo>
                  <a:lnTo>
                    <a:pt x="1878202" y="446150"/>
                  </a:lnTo>
                  <a:lnTo>
                    <a:pt x="1766061" y="470662"/>
                  </a:lnTo>
                  <a:lnTo>
                    <a:pt x="1654936" y="493775"/>
                  </a:lnTo>
                  <a:lnTo>
                    <a:pt x="1432559" y="538352"/>
                  </a:lnTo>
                  <a:lnTo>
                    <a:pt x="1214247" y="579374"/>
                  </a:lnTo>
                  <a:lnTo>
                    <a:pt x="1106170" y="598677"/>
                  </a:lnTo>
                  <a:lnTo>
                    <a:pt x="998981" y="616712"/>
                  </a:lnTo>
                  <a:lnTo>
                    <a:pt x="893191" y="635126"/>
                  </a:lnTo>
                  <a:lnTo>
                    <a:pt x="788289" y="651763"/>
                  </a:lnTo>
                  <a:lnTo>
                    <a:pt x="482473" y="698119"/>
                  </a:lnTo>
                  <a:lnTo>
                    <a:pt x="188214" y="737997"/>
                  </a:lnTo>
                  <a:lnTo>
                    <a:pt x="0" y="760984"/>
                  </a:lnTo>
                  <a:lnTo>
                    <a:pt x="42164" y="827277"/>
                  </a:lnTo>
                  <a:lnTo>
                    <a:pt x="68566" y="828056"/>
                  </a:lnTo>
                  <a:lnTo>
                    <a:pt x="96676" y="828537"/>
                  </a:lnTo>
                  <a:lnTo>
                    <a:pt x="126449" y="828725"/>
                  </a:lnTo>
                  <a:lnTo>
                    <a:pt x="157839" y="828626"/>
                  </a:lnTo>
                  <a:lnTo>
                    <a:pt x="225290" y="827593"/>
                  </a:lnTo>
                  <a:lnTo>
                    <a:pt x="298664" y="825481"/>
                  </a:lnTo>
                  <a:lnTo>
                    <a:pt x="377597" y="822337"/>
                  </a:lnTo>
                  <a:lnTo>
                    <a:pt x="461727" y="818206"/>
                  </a:lnTo>
                  <a:lnTo>
                    <a:pt x="550689" y="813133"/>
                  </a:lnTo>
                  <a:lnTo>
                    <a:pt x="644119" y="807165"/>
                  </a:lnTo>
                  <a:lnTo>
                    <a:pt x="741655" y="800347"/>
                  </a:lnTo>
                  <a:lnTo>
                    <a:pt x="894858" y="788625"/>
                  </a:lnTo>
                  <a:lnTo>
                    <a:pt x="1055251" y="775247"/>
                  </a:lnTo>
                  <a:lnTo>
                    <a:pt x="1221606" y="760365"/>
                  </a:lnTo>
                  <a:lnTo>
                    <a:pt x="1392695" y="744135"/>
                  </a:lnTo>
                  <a:lnTo>
                    <a:pt x="1567291" y="726709"/>
                  </a:lnTo>
                  <a:lnTo>
                    <a:pt x="1744165" y="708242"/>
                  </a:lnTo>
                  <a:lnTo>
                    <a:pt x="1922091" y="688888"/>
                  </a:lnTo>
                  <a:lnTo>
                    <a:pt x="2158839" y="661966"/>
                  </a:lnTo>
                  <a:lnTo>
                    <a:pt x="2392363" y="634105"/>
                  </a:lnTo>
                  <a:lnTo>
                    <a:pt x="2619754" y="605668"/>
                  </a:lnTo>
                  <a:lnTo>
                    <a:pt x="2784521" y="584182"/>
                  </a:lnTo>
                  <a:lnTo>
                    <a:pt x="2942974" y="562731"/>
                  </a:lnTo>
                  <a:lnTo>
                    <a:pt x="3093884" y="541468"/>
                  </a:lnTo>
                  <a:lnTo>
                    <a:pt x="3236024" y="520549"/>
                  </a:lnTo>
                  <a:lnTo>
                    <a:pt x="3368167" y="500125"/>
                  </a:lnTo>
                  <a:lnTo>
                    <a:pt x="3476625" y="482091"/>
                  </a:lnTo>
                  <a:lnTo>
                    <a:pt x="3476625" y="12953"/>
                  </a:lnTo>
                  <a:lnTo>
                    <a:pt x="3474847" y="0"/>
                  </a:lnTo>
                  <a:close/>
                </a:path>
              </a:pathLst>
            </a:custGeom>
            <a:solidFill>
              <a:srgbClr val="FFFFFF">
                <a:alpha val="19999"/>
              </a:srgbClr>
            </a:solidFill>
          </p:spPr>
          <p:txBody>
            <a:bodyPr wrap="square" lIns="0" tIns="0" rIns="0" bIns="0" rtlCol="0"/>
            <a:lstStyle/>
            <a:p>
              <a:endParaRPr/>
            </a:p>
          </p:txBody>
        </p:sp>
      </p:grpSp>
      <p:sp>
        <p:nvSpPr>
          <p:cNvPr id="5" name="object 5"/>
          <p:cNvSpPr txBox="1">
            <a:spLocks noGrp="1"/>
          </p:cNvSpPr>
          <p:nvPr>
            <p:ph type="title"/>
          </p:nvPr>
        </p:nvSpPr>
        <p:spPr>
          <a:xfrm>
            <a:off x="725487" y="304418"/>
            <a:ext cx="6516052" cy="1350690"/>
          </a:xfrm>
          <a:prstGeom prst="rect">
            <a:avLst/>
          </a:prstGeom>
        </p:spPr>
        <p:txBody>
          <a:bodyPr vert="horz" wrap="square" lIns="0" tIns="362267" rIns="0" bIns="0" rtlCol="0">
            <a:spAutoFit/>
          </a:bodyPr>
          <a:lstStyle/>
          <a:p>
            <a:pPr marL="15240">
              <a:lnSpc>
                <a:spcPct val="100000"/>
              </a:lnSpc>
              <a:spcBef>
                <a:spcPts val="105"/>
              </a:spcBef>
            </a:pPr>
            <a:r>
              <a:rPr lang="en-IN" sz="3200" spc="204" dirty="0"/>
              <a:t>COMMUNICATION PROTOCOLS BASED SENSORS</a:t>
            </a:r>
            <a:endParaRPr lang="en-IN" sz="3200" spc="65" dirty="0"/>
          </a:p>
        </p:txBody>
      </p:sp>
      <p:sp>
        <p:nvSpPr>
          <p:cNvPr id="19" name="TextBox 18">
            <a:extLst>
              <a:ext uri="{FF2B5EF4-FFF2-40B4-BE49-F238E27FC236}">
                <a16:creationId xmlns:a16="http://schemas.microsoft.com/office/drawing/2014/main" id="{940AA470-B314-01A0-16E1-9EEE864FABDF}"/>
              </a:ext>
            </a:extLst>
          </p:cNvPr>
          <p:cNvSpPr txBox="1"/>
          <p:nvPr/>
        </p:nvSpPr>
        <p:spPr>
          <a:xfrm>
            <a:off x="725486" y="2625672"/>
            <a:ext cx="2541850" cy="3139321"/>
          </a:xfrm>
          <a:prstGeom prst="rect">
            <a:avLst/>
          </a:prstGeom>
          <a:noFill/>
        </p:spPr>
        <p:txBody>
          <a:bodyPr wrap="none" rtlCol="0">
            <a:spAutoFit/>
          </a:bodyPr>
          <a:lstStyle/>
          <a:p>
            <a:pPr marL="342900" indent="-342900" algn="ctr">
              <a:buAutoNum type="arabicPeriod"/>
            </a:pPr>
            <a:r>
              <a:rPr lang="en-IN" b="1" dirty="0">
                <a:solidFill>
                  <a:schemeClr val="bg1"/>
                </a:solidFill>
                <a:latin typeface="+mj-lt"/>
              </a:rPr>
              <a:t>I2C protocol:</a:t>
            </a:r>
          </a:p>
          <a:p>
            <a:pPr algn="ctr"/>
            <a:r>
              <a:rPr lang="en-IN" b="1" dirty="0">
                <a:solidFill>
                  <a:schemeClr val="bg1"/>
                </a:solidFill>
                <a:latin typeface="+mj-lt"/>
              </a:rPr>
              <a:t>Accelerometer (BH1750)</a:t>
            </a:r>
          </a:p>
          <a:p>
            <a:endParaRPr lang="en-IN" b="1" dirty="0">
              <a:solidFill>
                <a:schemeClr val="bg1"/>
              </a:solidFill>
              <a:latin typeface="+mj-lt"/>
            </a:endParaRPr>
          </a:p>
          <a:p>
            <a:pPr algn="just"/>
            <a:endParaRPr lang="en-US" dirty="0">
              <a:solidFill>
                <a:schemeClr val="bg1"/>
              </a:solidFill>
              <a:latin typeface="+mj-lt"/>
            </a:endParaRPr>
          </a:p>
          <a:p>
            <a:pPr algn="just"/>
            <a:endParaRPr lang="en-IN" b="1" dirty="0">
              <a:solidFill>
                <a:schemeClr val="bg1"/>
              </a:solidFill>
              <a:latin typeface="+mj-lt"/>
            </a:endParaRPr>
          </a:p>
          <a:p>
            <a:pPr algn="just"/>
            <a:endParaRPr lang="en-IN" b="1" dirty="0">
              <a:solidFill>
                <a:schemeClr val="bg1"/>
              </a:solidFill>
              <a:latin typeface="+mj-lt"/>
            </a:endParaRPr>
          </a:p>
          <a:p>
            <a:pPr algn="just"/>
            <a:endParaRPr lang="en-IN" b="1" dirty="0">
              <a:solidFill>
                <a:schemeClr val="bg1"/>
              </a:solidFill>
              <a:latin typeface="+mj-lt"/>
            </a:endParaRPr>
          </a:p>
          <a:p>
            <a:pPr algn="just"/>
            <a:endParaRPr lang="en-IN" b="1" dirty="0">
              <a:solidFill>
                <a:schemeClr val="bg1"/>
              </a:solidFill>
              <a:latin typeface="+mj-lt"/>
            </a:endParaRPr>
          </a:p>
          <a:p>
            <a:pPr algn="just"/>
            <a:endParaRPr lang="en-IN" b="1" dirty="0">
              <a:solidFill>
                <a:schemeClr val="bg1"/>
              </a:solidFill>
              <a:latin typeface="+mn-lt"/>
            </a:endParaRPr>
          </a:p>
          <a:p>
            <a:pPr algn="just"/>
            <a:endParaRPr lang="en-IN" b="1" dirty="0">
              <a:solidFill>
                <a:schemeClr val="bg1"/>
              </a:solidFill>
              <a:latin typeface="+mj-lt"/>
            </a:endParaRPr>
          </a:p>
          <a:p>
            <a:pPr algn="just"/>
            <a:endParaRPr lang="en-IN" dirty="0">
              <a:solidFill>
                <a:schemeClr val="bg1"/>
              </a:solidFill>
              <a:latin typeface="+mj-lt"/>
            </a:endParaRPr>
          </a:p>
        </p:txBody>
      </p:sp>
      <p:pic>
        <p:nvPicPr>
          <p:cNvPr id="6" name="Picture 5">
            <a:extLst>
              <a:ext uri="{FF2B5EF4-FFF2-40B4-BE49-F238E27FC236}">
                <a16:creationId xmlns:a16="http://schemas.microsoft.com/office/drawing/2014/main" id="{E65D16B4-8D4C-1EAD-1E3B-5CBC5C68F3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487" y="3315270"/>
            <a:ext cx="4876800" cy="3085530"/>
          </a:xfrm>
          <a:prstGeom prst="rect">
            <a:avLst/>
          </a:prstGeom>
        </p:spPr>
      </p:pic>
      <p:pic>
        <p:nvPicPr>
          <p:cNvPr id="7" name="Picture 6">
            <a:extLst>
              <a:ext uri="{FF2B5EF4-FFF2-40B4-BE49-F238E27FC236}">
                <a16:creationId xmlns:a16="http://schemas.microsoft.com/office/drawing/2014/main" id="{3C5AD762-16FA-7A62-23EA-25CA77C95E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9982" y="3279134"/>
            <a:ext cx="5178426" cy="3085530"/>
          </a:xfrm>
          <a:prstGeom prst="rect">
            <a:avLst/>
          </a:prstGeom>
        </p:spPr>
      </p:pic>
      <p:sp>
        <p:nvSpPr>
          <p:cNvPr id="8" name="TextBox 7">
            <a:extLst>
              <a:ext uri="{FF2B5EF4-FFF2-40B4-BE49-F238E27FC236}">
                <a16:creationId xmlns:a16="http://schemas.microsoft.com/office/drawing/2014/main" id="{7E86C7B5-8E4E-4FFE-D44C-867B3EBEA1B0}"/>
              </a:ext>
            </a:extLst>
          </p:cNvPr>
          <p:cNvSpPr txBox="1"/>
          <p:nvPr/>
        </p:nvSpPr>
        <p:spPr>
          <a:xfrm>
            <a:off x="8305800" y="2505669"/>
            <a:ext cx="1633781" cy="923330"/>
          </a:xfrm>
          <a:prstGeom prst="rect">
            <a:avLst/>
          </a:prstGeom>
          <a:noFill/>
        </p:spPr>
        <p:txBody>
          <a:bodyPr wrap="none" rtlCol="0">
            <a:spAutoFit/>
          </a:bodyPr>
          <a:lstStyle/>
          <a:p>
            <a:pPr algn="ctr"/>
            <a:r>
              <a:rPr lang="en-IN" b="1" dirty="0">
                <a:solidFill>
                  <a:schemeClr val="bg1"/>
                </a:solidFill>
                <a:latin typeface="+mj-lt"/>
              </a:rPr>
              <a:t>2. SPI protocol:</a:t>
            </a:r>
          </a:p>
          <a:p>
            <a:pPr algn="ctr"/>
            <a:r>
              <a:rPr lang="en-US" b="1" dirty="0">
                <a:solidFill>
                  <a:schemeClr val="bg1"/>
                </a:solidFill>
                <a:latin typeface="+mn-lt"/>
              </a:rPr>
              <a:t>OLED </a:t>
            </a:r>
          </a:p>
          <a:p>
            <a:endParaRPr lang="en-IN" dirty="0"/>
          </a:p>
        </p:txBody>
      </p:sp>
    </p:spTree>
    <p:extLst>
      <p:ext uri="{BB962C8B-B14F-4D97-AF65-F5344CB8AC3E}">
        <p14:creationId xmlns:p14="http://schemas.microsoft.com/office/powerpoint/2010/main" val="2871663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1999" cy="6857999"/>
            </a:xfrm>
            <a:prstGeom prst="rect">
              <a:avLst/>
            </a:prstGeom>
          </p:spPr>
        </p:pic>
      </p:grpSp>
      <p:sp>
        <p:nvSpPr>
          <p:cNvPr id="5" name="object 5"/>
          <p:cNvSpPr txBox="1"/>
          <p:nvPr/>
        </p:nvSpPr>
        <p:spPr>
          <a:xfrm>
            <a:off x="914400" y="762000"/>
            <a:ext cx="1338580" cy="518159"/>
          </a:xfrm>
          <a:prstGeom prst="rect">
            <a:avLst/>
          </a:prstGeom>
        </p:spPr>
        <p:txBody>
          <a:bodyPr vert="horz" wrap="square" lIns="0" tIns="16510" rIns="0" bIns="0" rtlCol="0">
            <a:spAutoFit/>
          </a:bodyPr>
          <a:lstStyle/>
          <a:p>
            <a:pPr marL="12700">
              <a:lnSpc>
                <a:spcPct val="100000"/>
              </a:lnSpc>
              <a:spcBef>
                <a:spcPts val="130"/>
              </a:spcBef>
            </a:pPr>
            <a:r>
              <a:rPr sz="3200" spc="55" dirty="0">
                <a:solidFill>
                  <a:srgbClr val="F1F1F1"/>
                </a:solidFill>
                <a:latin typeface="Trebuchet MS"/>
                <a:cs typeface="Trebuchet MS"/>
              </a:rPr>
              <a:t>STM</a:t>
            </a:r>
            <a:r>
              <a:rPr sz="3200" spc="-100" dirty="0">
                <a:solidFill>
                  <a:srgbClr val="F1F1F1"/>
                </a:solidFill>
                <a:latin typeface="Trebuchet MS"/>
                <a:cs typeface="Trebuchet MS"/>
              </a:rPr>
              <a:t> </a:t>
            </a:r>
            <a:r>
              <a:rPr sz="3200" spc="75" dirty="0">
                <a:solidFill>
                  <a:srgbClr val="F1F1F1"/>
                </a:solidFill>
                <a:latin typeface="Trebuchet MS"/>
                <a:cs typeface="Trebuchet MS"/>
              </a:rPr>
              <a:t>32</a:t>
            </a:r>
            <a:endParaRPr sz="3200" dirty="0">
              <a:latin typeface="Trebuchet MS"/>
              <a:cs typeface="Trebuchet MS"/>
            </a:endParaRPr>
          </a:p>
        </p:txBody>
      </p:sp>
      <p:grpSp>
        <p:nvGrpSpPr>
          <p:cNvPr id="6" name="object 6"/>
          <p:cNvGrpSpPr/>
          <p:nvPr/>
        </p:nvGrpSpPr>
        <p:grpSpPr>
          <a:xfrm>
            <a:off x="3943350" y="0"/>
            <a:ext cx="8248650" cy="6858000"/>
            <a:chOff x="3943350" y="0"/>
            <a:chExt cx="8248650" cy="6858000"/>
          </a:xfrm>
        </p:grpSpPr>
        <p:sp>
          <p:nvSpPr>
            <p:cNvPr id="7" name="object 7"/>
            <p:cNvSpPr/>
            <p:nvPr/>
          </p:nvSpPr>
          <p:spPr>
            <a:xfrm>
              <a:off x="4162425" y="0"/>
              <a:ext cx="8029575" cy="6858000"/>
            </a:xfrm>
            <a:custGeom>
              <a:avLst/>
              <a:gdLst/>
              <a:ahLst/>
              <a:cxnLst/>
              <a:rect l="l" t="t" r="r" b="b"/>
              <a:pathLst>
                <a:path w="8029575" h="6858000">
                  <a:moveTo>
                    <a:pt x="8029575" y="0"/>
                  </a:moveTo>
                  <a:lnTo>
                    <a:pt x="1142" y="0"/>
                  </a:lnTo>
                  <a:lnTo>
                    <a:pt x="26162" y="155701"/>
                  </a:lnTo>
                  <a:lnTo>
                    <a:pt x="50037" y="310642"/>
                  </a:lnTo>
                  <a:lnTo>
                    <a:pt x="73405" y="466344"/>
                  </a:lnTo>
                  <a:lnTo>
                    <a:pt x="113664" y="778383"/>
                  </a:lnTo>
                  <a:lnTo>
                    <a:pt x="132461" y="934720"/>
                  </a:lnTo>
                  <a:lnTo>
                    <a:pt x="148589" y="1089025"/>
                  </a:lnTo>
                  <a:lnTo>
                    <a:pt x="163829" y="1245362"/>
                  </a:lnTo>
                  <a:lnTo>
                    <a:pt x="177800" y="1401064"/>
                  </a:lnTo>
                  <a:lnTo>
                    <a:pt x="202057" y="1709039"/>
                  </a:lnTo>
                  <a:lnTo>
                    <a:pt x="212089" y="1861947"/>
                  </a:lnTo>
                  <a:lnTo>
                    <a:pt x="219963" y="2014854"/>
                  </a:lnTo>
                  <a:lnTo>
                    <a:pt x="228219" y="2167128"/>
                  </a:lnTo>
                  <a:lnTo>
                    <a:pt x="235076" y="2318004"/>
                  </a:lnTo>
                  <a:lnTo>
                    <a:pt x="240029" y="2467483"/>
                  </a:lnTo>
                  <a:lnTo>
                    <a:pt x="248285" y="2765171"/>
                  </a:lnTo>
                  <a:lnTo>
                    <a:pt x="252095" y="3057271"/>
                  </a:lnTo>
                  <a:lnTo>
                    <a:pt x="253111" y="3201289"/>
                  </a:lnTo>
                  <a:lnTo>
                    <a:pt x="252095" y="3343910"/>
                  </a:lnTo>
                  <a:lnTo>
                    <a:pt x="252095" y="3485261"/>
                  </a:lnTo>
                  <a:lnTo>
                    <a:pt x="250062" y="3625088"/>
                  </a:lnTo>
                  <a:lnTo>
                    <a:pt x="244221" y="3898138"/>
                  </a:lnTo>
                  <a:lnTo>
                    <a:pt x="241046" y="4031106"/>
                  </a:lnTo>
                  <a:lnTo>
                    <a:pt x="236092" y="4163441"/>
                  </a:lnTo>
                  <a:lnTo>
                    <a:pt x="230886" y="4293743"/>
                  </a:lnTo>
                  <a:lnTo>
                    <a:pt x="226187" y="4421378"/>
                  </a:lnTo>
                  <a:lnTo>
                    <a:pt x="212978" y="4670298"/>
                  </a:lnTo>
                  <a:lnTo>
                    <a:pt x="198882" y="4908931"/>
                  </a:lnTo>
                  <a:lnTo>
                    <a:pt x="184023" y="5138039"/>
                  </a:lnTo>
                  <a:lnTo>
                    <a:pt x="167766" y="5354701"/>
                  </a:lnTo>
                  <a:lnTo>
                    <a:pt x="150749" y="5561838"/>
                  </a:lnTo>
                  <a:lnTo>
                    <a:pt x="132461" y="5753862"/>
                  </a:lnTo>
                  <a:lnTo>
                    <a:pt x="114426" y="5934227"/>
                  </a:lnTo>
                  <a:lnTo>
                    <a:pt x="96520" y="6100191"/>
                  </a:lnTo>
                  <a:lnTo>
                    <a:pt x="79501" y="6252438"/>
                  </a:lnTo>
                  <a:lnTo>
                    <a:pt x="63373" y="6387541"/>
                  </a:lnTo>
                  <a:lnTo>
                    <a:pt x="48005" y="6509613"/>
                  </a:lnTo>
                  <a:lnTo>
                    <a:pt x="35305" y="6612483"/>
                  </a:lnTo>
                  <a:lnTo>
                    <a:pt x="23240" y="6698894"/>
                  </a:lnTo>
                  <a:lnTo>
                    <a:pt x="0" y="6857999"/>
                  </a:lnTo>
                  <a:lnTo>
                    <a:pt x="8029575" y="6857999"/>
                  </a:lnTo>
                  <a:lnTo>
                    <a:pt x="8029575" y="0"/>
                  </a:lnTo>
                  <a:close/>
                </a:path>
              </a:pathLst>
            </a:custGeom>
            <a:solidFill>
              <a:srgbClr val="FFFFFF"/>
            </a:solidFill>
          </p:spPr>
          <p:txBody>
            <a:bodyPr wrap="square" lIns="0" tIns="0" rIns="0" bIns="0" rtlCol="0"/>
            <a:lstStyle/>
            <a:p>
              <a:endParaRPr/>
            </a:p>
          </p:txBody>
        </p:sp>
        <p:sp>
          <p:nvSpPr>
            <p:cNvPr id="8" name="object 8"/>
            <p:cNvSpPr/>
            <p:nvPr/>
          </p:nvSpPr>
          <p:spPr>
            <a:xfrm>
              <a:off x="3943350" y="0"/>
              <a:ext cx="561975" cy="3705225"/>
            </a:xfrm>
            <a:custGeom>
              <a:avLst/>
              <a:gdLst/>
              <a:ahLst/>
              <a:cxnLst/>
              <a:rect l="l" t="t" r="r" b="b"/>
              <a:pathLst>
                <a:path w="561975" h="3705225">
                  <a:moveTo>
                    <a:pt x="476123" y="0"/>
                  </a:moveTo>
                  <a:lnTo>
                    <a:pt x="0" y="0"/>
                  </a:lnTo>
                  <a:lnTo>
                    <a:pt x="28194" y="122047"/>
                  </a:lnTo>
                  <a:lnTo>
                    <a:pt x="55879" y="244475"/>
                  </a:lnTo>
                  <a:lnTo>
                    <a:pt x="82930" y="366902"/>
                  </a:lnTo>
                  <a:lnTo>
                    <a:pt x="132334" y="612901"/>
                  </a:lnTo>
                  <a:lnTo>
                    <a:pt x="156210" y="735964"/>
                  </a:lnTo>
                  <a:lnTo>
                    <a:pt x="177926" y="857758"/>
                  </a:lnTo>
                  <a:lnTo>
                    <a:pt x="199136" y="981710"/>
                  </a:lnTo>
                  <a:lnTo>
                    <a:pt x="219455" y="1104773"/>
                  </a:lnTo>
                  <a:lnTo>
                    <a:pt x="256921" y="1348739"/>
                  </a:lnTo>
                  <a:lnTo>
                    <a:pt x="274320" y="1469644"/>
                  </a:lnTo>
                  <a:lnTo>
                    <a:pt x="305815" y="1711960"/>
                  </a:lnTo>
                  <a:lnTo>
                    <a:pt x="320548" y="1831594"/>
                  </a:lnTo>
                  <a:lnTo>
                    <a:pt x="334010" y="1949830"/>
                  </a:lnTo>
                  <a:lnTo>
                    <a:pt x="359028" y="2186686"/>
                  </a:lnTo>
                  <a:lnTo>
                    <a:pt x="380873" y="2418715"/>
                  </a:lnTo>
                  <a:lnTo>
                    <a:pt x="390905" y="2533650"/>
                  </a:lnTo>
                  <a:lnTo>
                    <a:pt x="399541" y="2647441"/>
                  </a:lnTo>
                  <a:lnTo>
                    <a:pt x="408686" y="2759710"/>
                  </a:lnTo>
                  <a:lnTo>
                    <a:pt x="416178" y="2870962"/>
                  </a:lnTo>
                  <a:lnTo>
                    <a:pt x="435863" y="3194939"/>
                  </a:lnTo>
                  <a:lnTo>
                    <a:pt x="450214" y="3506342"/>
                  </a:lnTo>
                  <a:lnTo>
                    <a:pt x="456819" y="3705225"/>
                  </a:lnTo>
                  <a:lnTo>
                    <a:pt x="526288" y="3667887"/>
                  </a:lnTo>
                  <a:lnTo>
                    <a:pt x="531999" y="3613680"/>
                  </a:lnTo>
                  <a:lnTo>
                    <a:pt x="539559" y="3520330"/>
                  </a:lnTo>
                  <a:lnTo>
                    <a:pt x="543944" y="3450560"/>
                  </a:lnTo>
                  <a:lnTo>
                    <a:pt x="547821" y="3375154"/>
                  </a:lnTo>
                  <a:lnTo>
                    <a:pt x="551200" y="3294447"/>
                  </a:lnTo>
                  <a:lnTo>
                    <a:pt x="554095" y="3208777"/>
                  </a:lnTo>
                  <a:lnTo>
                    <a:pt x="556518" y="3118481"/>
                  </a:lnTo>
                  <a:lnTo>
                    <a:pt x="558481" y="3023893"/>
                  </a:lnTo>
                  <a:lnTo>
                    <a:pt x="560589" y="2874703"/>
                  </a:lnTo>
                  <a:lnTo>
                    <a:pt x="561730" y="2717752"/>
                  </a:lnTo>
                  <a:lnTo>
                    <a:pt x="561946" y="2554177"/>
                  </a:lnTo>
                  <a:lnTo>
                    <a:pt x="561278" y="2385111"/>
                  </a:lnTo>
                  <a:lnTo>
                    <a:pt x="559767" y="2211692"/>
                  </a:lnTo>
                  <a:lnTo>
                    <a:pt x="556514" y="1975658"/>
                  </a:lnTo>
                  <a:lnTo>
                    <a:pt x="551933" y="1736594"/>
                  </a:lnTo>
                  <a:lnTo>
                    <a:pt x="546123" y="1497194"/>
                  </a:lnTo>
                  <a:lnTo>
                    <a:pt x="539182" y="1260148"/>
                  </a:lnTo>
                  <a:lnTo>
                    <a:pt x="531208" y="1028150"/>
                  </a:lnTo>
                  <a:lnTo>
                    <a:pt x="522298" y="803891"/>
                  </a:lnTo>
                  <a:lnTo>
                    <a:pt x="512550" y="590064"/>
                  </a:lnTo>
                  <a:lnTo>
                    <a:pt x="504748" y="438158"/>
                  </a:lnTo>
                  <a:lnTo>
                    <a:pt x="496571" y="294770"/>
                  </a:lnTo>
                  <a:lnTo>
                    <a:pt x="488061" y="161035"/>
                  </a:lnTo>
                  <a:lnTo>
                    <a:pt x="476123" y="0"/>
                  </a:lnTo>
                  <a:close/>
                </a:path>
              </a:pathLst>
            </a:custGeom>
            <a:solidFill>
              <a:srgbClr val="FFFFFF">
                <a:alpha val="19999"/>
              </a:srgbClr>
            </a:solidFill>
          </p:spPr>
          <p:txBody>
            <a:bodyPr wrap="square" lIns="0" tIns="0" rIns="0" bIns="0" rtlCol="0"/>
            <a:lstStyle/>
            <a:p>
              <a:endParaRPr/>
            </a:p>
          </p:txBody>
        </p:sp>
        <p:pic>
          <p:nvPicPr>
            <p:cNvPr id="9" name="object 9"/>
            <p:cNvPicPr/>
            <p:nvPr/>
          </p:nvPicPr>
          <p:blipFill>
            <a:blip r:embed="rId3" cstate="print"/>
            <a:stretch>
              <a:fillRect/>
            </a:stretch>
          </p:blipFill>
          <p:spPr>
            <a:xfrm>
              <a:off x="10391775" y="0"/>
              <a:ext cx="776287" cy="1214374"/>
            </a:xfrm>
            <a:prstGeom prst="rect">
              <a:avLst/>
            </a:prstGeom>
          </p:spPr>
        </p:pic>
        <p:sp>
          <p:nvSpPr>
            <p:cNvPr id="10" name="object 10"/>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sp>
          <p:nvSpPr>
            <p:cNvPr id="11" name="object 11"/>
            <p:cNvSpPr/>
            <p:nvPr/>
          </p:nvSpPr>
          <p:spPr>
            <a:xfrm>
              <a:off x="5048250" y="2190750"/>
              <a:ext cx="6496050" cy="1371600"/>
            </a:xfrm>
            <a:custGeom>
              <a:avLst/>
              <a:gdLst/>
              <a:ahLst/>
              <a:cxnLst/>
              <a:rect l="l" t="t" r="r" b="b"/>
              <a:pathLst>
                <a:path w="6496050" h="1371600">
                  <a:moveTo>
                    <a:pt x="6358890" y="0"/>
                  </a:moveTo>
                  <a:lnTo>
                    <a:pt x="137160" y="0"/>
                  </a:lnTo>
                  <a:lnTo>
                    <a:pt x="93829" y="6998"/>
                  </a:lnTo>
                  <a:lnTo>
                    <a:pt x="56180" y="26481"/>
                  </a:lnTo>
                  <a:lnTo>
                    <a:pt x="26481" y="56180"/>
                  </a:lnTo>
                  <a:lnTo>
                    <a:pt x="6998" y="93829"/>
                  </a:lnTo>
                  <a:lnTo>
                    <a:pt x="0" y="137160"/>
                  </a:lnTo>
                  <a:lnTo>
                    <a:pt x="0" y="1234439"/>
                  </a:lnTo>
                  <a:lnTo>
                    <a:pt x="6998" y="1277770"/>
                  </a:lnTo>
                  <a:lnTo>
                    <a:pt x="26481" y="1315419"/>
                  </a:lnTo>
                  <a:lnTo>
                    <a:pt x="56180" y="1345118"/>
                  </a:lnTo>
                  <a:lnTo>
                    <a:pt x="93829" y="1364601"/>
                  </a:lnTo>
                  <a:lnTo>
                    <a:pt x="137160" y="1371600"/>
                  </a:lnTo>
                  <a:lnTo>
                    <a:pt x="6358890" y="1371600"/>
                  </a:lnTo>
                  <a:lnTo>
                    <a:pt x="6402220" y="1364601"/>
                  </a:lnTo>
                  <a:lnTo>
                    <a:pt x="6439869" y="1345118"/>
                  </a:lnTo>
                  <a:lnTo>
                    <a:pt x="6469568" y="1315419"/>
                  </a:lnTo>
                  <a:lnTo>
                    <a:pt x="6489051" y="1277770"/>
                  </a:lnTo>
                  <a:lnTo>
                    <a:pt x="6496050" y="1234439"/>
                  </a:lnTo>
                  <a:lnTo>
                    <a:pt x="6496050" y="137160"/>
                  </a:lnTo>
                  <a:lnTo>
                    <a:pt x="6489051" y="93829"/>
                  </a:lnTo>
                  <a:lnTo>
                    <a:pt x="6469568" y="56180"/>
                  </a:lnTo>
                  <a:lnTo>
                    <a:pt x="6439869" y="26481"/>
                  </a:lnTo>
                  <a:lnTo>
                    <a:pt x="6402220" y="6998"/>
                  </a:lnTo>
                  <a:lnTo>
                    <a:pt x="6358890" y="0"/>
                  </a:lnTo>
                  <a:close/>
                </a:path>
              </a:pathLst>
            </a:custGeom>
            <a:solidFill>
              <a:srgbClr val="F1F1F1"/>
            </a:solidFill>
          </p:spPr>
          <p:txBody>
            <a:bodyPr wrap="square" lIns="0" tIns="0" rIns="0" bIns="0" rtlCol="0"/>
            <a:lstStyle/>
            <a:p>
              <a:endParaRPr/>
            </a:p>
          </p:txBody>
        </p:sp>
        <p:sp>
          <p:nvSpPr>
            <p:cNvPr id="12" name="object 12"/>
            <p:cNvSpPr/>
            <p:nvPr/>
          </p:nvSpPr>
          <p:spPr>
            <a:xfrm>
              <a:off x="5534280" y="2609079"/>
              <a:ext cx="620395" cy="534670"/>
            </a:xfrm>
            <a:custGeom>
              <a:avLst/>
              <a:gdLst/>
              <a:ahLst/>
              <a:cxnLst/>
              <a:rect l="l" t="t" r="r" b="b"/>
              <a:pathLst>
                <a:path w="620395" h="534669">
                  <a:moveTo>
                    <a:pt x="225567" y="7619"/>
                  </a:moveTo>
                  <a:lnTo>
                    <a:pt x="185077" y="21589"/>
                  </a:lnTo>
                  <a:lnTo>
                    <a:pt x="154705" y="50799"/>
                  </a:lnTo>
                  <a:lnTo>
                    <a:pt x="145046" y="69849"/>
                  </a:lnTo>
                  <a:lnTo>
                    <a:pt x="139617" y="69849"/>
                  </a:lnTo>
                  <a:lnTo>
                    <a:pt x="103586" y="77469"/>
                  </a:lnTo>
                  <a:lnTo>
                    <a:pt x="74172" y="97789"/>
                  </a:lnTo>
                  <a:lnTo>
                    <a:pt x="54211" y="126999"/>
                  </a:lnTo>
                  <a:lnTo>
                    <a:pt x="46540" y="162559"/>
                  </a:lnTo>
                  <a:lnTo>
                    <a:pt x="46540" y="167639"/>
                  </a:lnTo>
                  <a:lnTo>
                    <a:pt x="25851" y="184149"/>
                  </a:lnTo>
                  <a:lnTo>
                    <a:pt x="10762" y="204469"/>
                  </a:lnTo>
                  <a:lnTo>
                    <a:pt x="1927" y="228599"/>
                  </a:lnTo>
                  <a:lnTo>
                    <a:pt x="0" y="255269"/>
                  </a:lnTo>
                  <a:lnTo>
                    <a:pt x="9356" y="289559"/>
                  </a:lnTo>
                  <a:lnTo>
                    <a:pt x="30638" y="316229"/>
                  </a:lnTo>
                  <a:lnTo>
                    <a:pt x="60647" y="335279"/>
                  </a:lnTo>
                  <a:lnTo>
                    <a:pt x="96181" y="341629"/>
                  </a:lnTo>
                  <a:lnTo>
                    <a:pt x="216405" y="341629"/>
                  </a:lnTo>
                  <a:lnTo>
                    <a:pt x="252557" y="349249"/>
                  </a:lnTo>
                  <a:lnTo>
                    <a:pt x="282238" y="368299"/>
                  </a:lnTo>
                  <a:lnTo>
                    <a:pt x="302465" y="398779"/>
                  </a:lnTo>
                  <a:lnTo>
                    <a:pt x="310258" y="434339"/>
                  </a:lnTo>
                  <a:lnTo>
                    <a:pt x="310258" y="534670"/>
                  </a:lnTo>
                  <a:lnTo>
                    <a:pt x="371533" y="534670"/>
                  </a:lnTo>
                  <a:lnTo>
                    <a:pt x="371630" y="443230"/>
                  </a:lnTo>
                  <a:lnTo>
                    <a:pt x="379387" y="384810"/>
                  </a:lnTo>
                  <a:lnTo>
                    <a:pt x="400511" y="355600"/>
                  </a:lnTo>
                  <a:lnTo>
                    <a:pt x="410606" y="345440"/>
                  </a:lnTo>
                  <a:lnTo>
                    <a:pt x="421138" y="337820"/>
                  </a:lnTo>
                  <a:lnTo>
                    <a:pt x="432033" y="328930"/>
                  </a:lnTo>
                  <a:lnTo>
                    <a:pt x="440468" y="323850"/>
                  </a:lnTo>
                  <a:lnTo>
                    <a:pt x="448322" y="317500"/>
                  </a:lnTo>
                  <a:lnTo>
                    <a:pt x="455593" y="311150"/>
                  </a:lnTo>
                  <a:lnTo>
                    <a:pt x="458938" y="307340"/>
                  </a:lnTo>
                  <a:lnTo>
                    <a:pt x="99284" y="307339"/>
                  </a:lnTo>
                  <a:lnTo>
                    <a:pt x="92303" y="300989"/>
                  </a:lnTo>
                  <a:lnTo>
                    <a:pt x="102386" y="250189"/>
                  </a:lnTo>
                  <a:lnTo>
                    <a:pt x="128758" y="215899"/>
                  </a:lnTo>
                  <a:lnTo>
                    <a:pt x="115136" y="213359"/>
                  </a:lnTo>
                  <a:lnTo>
                    <a:pt x="80668" y="191769"/>
                  </a:lnTo>
                  <a:lnTo>
                    <a:pt x="77469" y="180339"/>
                  </a:lnTo>
                  <a:lnTo>
                    <a:pt x="79250" y="173989"/>
                  </a:lnTo>
                  <a:lnTo>
                    <a:pt x="82995" y="168909"/>
                  </a:lnTo>
                  <a:lnTo>
                    <a:pt x="89200" y="163829"/>
                  </a:lnTo>
                  <a:lnTo>
                    <a:pt x="218000" y="163829"/>
                  </a:lnTo>
                  <a:lnTo>
                    <a:pt x="224937" y="158749"/>
                  </a:lnTo>
                  <a:lnTo>
                    <a:pt x="182180" y="125729"/>
                  </a:lnTo>
                  <a:lnTo>
                    <a:pt x="170097" y="104139"/>
                  </a:lnTo>
                  <a:lnTo>
                    <a:pt x="170545" y="97789"/>
                  </a:lnTo>
                  <a:lnTo>
                    <a:pt x="173175" y="92709"/>
                  </a:lnTo>
                  <a:lnTo>
                    <a:pt x="177623" y="88899"/>
                  </a:lnTo>
                  <a:lnTo>
                    <a:pt x="183622" y="86359"/>
                  </a:lnTo>
                  <a:lnTo>
                    <a:pt x="325312" y="86359"/>
                  </a:lnTo>
                  <a:lnTo>
                    <a:pt x="324303" y="71119"/>
                  </a:lnTo>
                  <a:lnTo>
                    <a:pt x="324219" y="60959"/>
                  </a:lnTo>
                  <a:lnTo>
                    <a:pt x="331976" y="53339"/>
                  </a:lnTo>
                  <a:lnTo>
                    <a:pt x="500319" y="53340"/>
                  </a:lnTo>
                  <a:lnTo>
                    <a:pt x="496508" y="49530"/>
                  </a:lnTo>
                  <a:lnTo>
                    <a:pt x="471094" y="36830"/>
                  </a:lnTo>
                  <a:lnTo>
                    <a:pt x="456605" y="34290"/>
                  </a:lnTo>
                  <a:lnTo>
                    <a:pt x="420398" y="34290"/>
                  </a:lnTo>
                  <a:lnTo>
                    <a:pt x="410905" y="25400"/>
                  </a:lnTo>
                  <a:lnTo>
                    <a:pt x="286213" y="25399"/>
                  </a:lnTo>
                  <a:lnTo>
                    <a:pt x="267161" y="15239"/>
                  </a:lnTo>
                  <a:lnTo>
                    <a:pt x="246655" y="8889"/>
                  </a:lnTo>
                  <a:lnTo>
                    <a:pt x="225567" y="7619"/>
                  </a:lnTo>
                  <a:close/>
                </a:path>
                <a:path w="620395" h="534669">
                  <a:moveTo>
                    <a:pt x="472367" y="336550"/>
                  </a:moveTo>
                  <a:lnTo>
                    <a:pt x="466428" y="341630"/>
                  </a:lnTo>
                  <a:lnTo>
                    <a:pt x="460344" y="345440"/>
                  </a:lnTo>
                  <a:lnTo>
                    <a:pt x="454260" y="350520"/>
                  </a:lnTo>
                  <a:lnTo>
                    <a:pt x="421271" y="375920"/>
                  </a:lnTo>
                  <a:lnTo>
                    <a:pt x="402947" y="415290"/>
                  </a:lnTo>
                  <a:lnTo>
                    <a:pt x="401783" y="534670"/>
                  </a:lnTo>
                  <a:lnTo>
                    <a:pt x="463835" y="534670"/>
                  </a:lnTo>
                  <a:lnTo>
                    <a:pt x="471446" y="474980"/>
                  </a:lnTo>
                  <a:lnTo>
                    <a:pt x="488655" y="443230"/>
                  </a:lnTo>
                  <a:lnTo>
                    <a:pt x="507028" y="429260"/>
                  </a:lnTo>
                  <a:lnTo>
                    <a:pt x="518129" y="426720"/>
                  </a:lnTo>
                  <a:lnTo>
                    <a:pt x="538332" y="417830"/>
                  </a:lnTo>
                  <a:lnTo>
                    <a:pt x="563989" y="400050"/>
                  </a:lnTo>
                  <a:lnTo>
                    <a:pt x="588046" y="372110"/>
                  </a:lnTo>
                  <a:lnTo>
                    <a:pt x="588559" y="370840"/>
                  </a:lnTo>
                  <a:lnTo>
                    <a:pt x="513475" y="370840"/>
                  </a:lnTo>
                  <a:lnTo>
                    <a:pt x="508822" y="368300"/>
                  </a:lnTo>
                  <a:lnTo>
                    <a:pt x="499090" y="360680"/>
                  </a:lnTo>
                  <a:lnTo>
                    <a:pt x="489721" y="353060"/>
                  </a:lnTo>
                  <a:lnTo>
                    <a:pt x="480790" y="345440"/>
                  </a:lnTo>
                  <a:lnTo>
                    <a:pt x="472367" y="336550"/>
                  </a:lnTo>
                  <a:close/>
                </a:path>
                <a:path w="620395" h="534669">
                  <a:moveTo>
                    <a:pt x="599591" y="156210"/>
                  </a:moveTo>
                  <a:lnTo>
                    <a:pt x="541398" y="156210"/>
                  </a:lnTo>
                  <a:lnTo>
                    <a:pt x="547604" y="157480"/>
                  </a:lnTo>
                  <a:lnTo>
                    <a:pt x="551482" y="161290"/>
                  </a:lnTo>
                  <a:lnTo>
                    <a:pt x="556136" y="165100"/>
                  </a:lnTo>
                  <a:lnTo>
                    <a:pt x="557687" y="171450"/>
                  </a:lnTo>
                  <a:lnTo>
                    <a:pt x="556136" y="176530"/>
                  </a:lnTo>
                  <a:lnTo>
                    <a:pt x="553942" y="189230"/>
                  </a:lnTo>
                  <a:lnTo>
                    <a:pt x="534878" y="232410"/>
                  </a:lnTo>
                  <a:lnTo>
                    <a:pt x="508046" y="255270"/>
                  </a:lnTo>
                  <a:lnTo>
                    <a:pt x="506034" y="269240"/>
                  </a:lnTo>
                  <a:lnTo>
                    <a:pt x="502423" y="284480"/>
                  </a:lnTo>
                  <a:lnTo>
                    <a:pt x="497357" y="298450"/>
                  </a:lnTo>
                  <a:lnTo>
                    <a:pt x="490982" y="311150"/>
                  </a:lnTo>
                  <a:lnTo>
                    <a:pt x="498714" y="320040"/>
                  </a:lnTo>
                  <a:lnTo>
                    <a:pt x="506883" y="327660"/>
                  </a:lnTo>
                  <a:lnTo>
                    <a:pt x="515633" y="335280"/>
                  </a:lnTo>
                  <a:lnTo>
                    <a:pt x="525110" y="341630"/>
                  </a:lnTo>
                  <a:lnTo>
                    <a:pt x="529764" y="344170"/>
                  </a:lnTo>
                  <a:lnTo>
                    <a:pt x="532866" y="350520"/>
                  </a:lnTo>
                  <a:lnTo>
                    <a:pt x="532866" y="360680"/>
                  </a:lnTo>
                  <a:lnTo>
                    <a:pt x="529764" y="367030"/>
                  </a:lnTo>
                  <a:lnTo>
                    <a:pt x="518905" y="370840"/>
                  </a:lnTo>
                  <a:lnTo>
                    <a:pt x="588559" y="370840"/>
                  </a:lnTo>
                  <a:lnTo>
                    <a:pt x="603450" y="334010"/>
                  </a:lnTo>
                  <a:lnTo>
                    <a:pt x="605001" y="331470"/>
                  </a:lnTo>
                  <a:lnTo>
                    <a:pt x="604225" y="327660"/>
                  </a:lnTo>
                  <a:lnTo>
                    <a:pt x="604225" y="323850"/>
                  </a:lnTo>
                  <a:lnTo>
                    <a:pt x="616599" y="297180"/>
                  </a:lnTo>
                  <a:lnTo>
                    <a:pt x="620029" y="269240"/>
                  </a:lnTo>
                  <a:lnTo>
                    <a:pt x="614587" y="240030"/>
                  </a:lnTo>
                  <a:lnTo>
                    <a:pt x="600347" y="214630"/>
                  </a:lnTo>
                  <a:lnTo>
                    <a:pt x="602383" y="208280"/>
                  </a:lnTo>
                  <a:lnTo>
                    <a:pt x="603837" y="200660"/>
                  </a:lnTo>
                  <a:lnTo>
                    <a:pt x="604710" y="193040"/>
                  </a:lnTo>
                  <a:lnTo>
                    <a:pt x="605001" y="186690"/>
                  </a:lnTo>
                  <a:lnTo>
                    <a:pt x="599591" y="156210"/>
                  </a:lnTo>
                  <a:close/>
                </a:path>
                <a:path w="620395" h="534669">
                  <a:moveTo>
                    <a:pt x="258290" y="168909"/>
                  </a:moveTo>
                  <a:lnTo>
                    <a:pt x="244256" y="184149"/>
                  </a:lnTo>
                  <a:lnTo>
                    <a:pt x="228040" y="196849"/>
                  </a:lnTo>
                  <a:lnTo>
                    <a:pt x="210079" y="205739"/>
                  </a:lnTo>
                  <a:lnTo>
                    <a:pt x="190809" y="212089"/>
                  </a:lnTo>
                  <a:lnTo>
                    <a:pt x="165540" y="227329"/>
                  </a:lnTo>
                  <a:lnTo>
                    <a:pt x="143980" y="245109"/>
                  </a:lnTo>
                  <a:lnTo>
                    <a:pt x="128964" y="265429"/>
                  </a:lnTo>
                  <a:lnTo>
                    <a:pt x="123328" y="292099"/>
                  </a:lnTo>
                  <a:lnTo>
                    <a:pt x="123328" y="300989"/>
                  </a:lnTo>
                  <a:lnTo>
                    <a:pt x="116348" y="307339"/>
                  </a:lnTo>
                  <a:lnTo>
                    <a:pt x="458938" y="307340"/>
                  </a:lnTo>
                  <a:lnTo>
                    <a:pt x="462283" y="303530"/>
                  </a:lnTo>
                  <a:lnTo>
                    <a:pt x="463834" y="300990"/>
                  </a:lnTo>
                  <a:lnTo>
                    <a:pt x="354469" y="300990"/>
                  </a:lnTo>
                  <a:lnTo>
                    <a:pt x="348264" y="295910"/>
                  </a:lnTo>
                  <a:lnTo>
                    <a:pt x="341574" y="289560"/>
                  </a:lnTo>
                  <a:lnTo>
                    <a:pt x="335466" y="281940"/>
                  </a:lnTo>
                  <a:lnTo>
                    <a:pt x="329940" y="274319"/>
                  </a:lnTo>
                  <a:lnTo>
                    <a:pt x="324995" y="266699"/>
                  </a:lnTo>
                  <a:lnTo>
                    <a:pt x="323444" y="266699"/>
                  </a:lnTo>
                  <a:lnTo>
                    <a:pt x="306695" y="264159"/>
                  </a:lnTo>
                  <a:lnTo>
                    <a:pt x="272615" y="253999"/>
                  </a:lnTo>
                  <a:lnTo>
                    <a:pt x="256738" y="245109"/>
                  </a:lnTo>
                  <a:lnTo>
                    <a:pt x="249758" y="241299"/>
                  </a:lnTo>
                  <a:lnTo>
                    <a:pt x="248206" y="231139"/>
                  </a:lnTo>
                  <a:lnTo>
                    <a:pt x="257514" y="217169"/>
                  </a:lnTo>
                  <a:lnTo>
                    <a:pt x="266822" y="214629"/>
                  </a:lnTo>
                  <a:lnTo>
                    <a:pt x="309344" y="214629"/>
                  </a:lnTo>
                  <a:lnTo>
                    <a:pt x="309179" y="207009"/>
                  </a:lnTo>
                  <a:lnTo>
                    <a:pt x="310549" y="194309"/>
                  </a:lnTo>
                  <a:lnTo>
                    <a:pt x="313518" y="181609"/>
                  </a:lnTo>
                  <a:lnTo>
                    <a:pt x="317115" y="171449"/>
                  </a:lnTo>
                  <a:lnTo>
                    <a:pt x="272251" y="171449"/>
                  </a:lnTo>
                  <a:lnTo>
                    <a:pt x="258290" y="168909"/>
                  </a:lnTo>
                  <a:close/>
                </a:path>
                <a:path w="620395" h="534669">
                  <a:moveTo>
                    <a:pt x="391700" y="153670"/>
                  </a:moveTo>
                  <a:lnTo>
                    <a:pt x="390924" y="153670"/>
                  </a:lnTo>
                  <a:lnTo>
                    <a:pt x="384719" y="154940"/>
                  </a:lnTo>
                  <a:lnTo>
                    <a:pt x="379290" y="156210"/>
                  </a:lnTo>
                  <a:lnTo>
                    <a:pt x="373084" y="158750"/>
                  </a:lnTo>
                  <a:lnTo>
                    <a:pt x="366104" y="160020"/>
                  </a:lnTo>
                  <a:lnTo>
                    <a:pt x="340132" y="203200"/>
                  </a:lnTo>
                  <a:lnTo>
                    <a:pt x="339732" y="218440"/>
                  </a:lnTo>
                  <a:lnTo>
                    <a:pt x="342447" y="233680"/>
                  </a:lnTo>
                  <a:lnTo>
                    <a:pt x="348070" y="248920"/>
                  </a:lnTo>
                  <a:lnTo>
                    <a:pt x="356311" y="261620"/>
                  </a:lnTo>
                  <a:lnTo>
                    <a:pt x="366879" y="271780"/>
                  </a:lnTo>
                  <a:lnTo>
                    <a:pt x="373085" y="278130"/>
                  </a:lnTo>
                  <a:lnTo>
                    <a:pt x="373085" y="287020"/>
                  </a:lnTo>
                  <a:lnTo>
                    <a:pt x="368431" y="294640"/>
                  </a:lnTo>
                  <a:lnTo>
                    <a:pt x="363777" y="299720"/>
                  </a:lnTo>
                  <a:lnTo>
                    <a:pt x="354469" y="300990"/>
                  </a:lnTo>
                  <a:lnTo>
                    <a:pt x="463834" y="300990"/>
                  </a:lnTo>
                  <a:lnTo>
                    <a:pt x="470040" y="290830"/>
                  </a:lnTo>
                  <a:lnTo>
                    <a:pt x="472367" y="284480"/>
                  </a:lnTo>
                  <a:lnTo>
                    <a:pt x="460017" y="280670"/>
                  </a:lnTo>
                  <a:lnTo>
                    <a:pt x="453733" y="279400"/>
                  </a:lnTo>
                  <a:lnTo>
                    <a:pt x="413418" y="279400"/>
                  </a:lnTo>
                  <a:lnTo>
                    <a:pt x="405661" y="274320"/>
                  </a:lnTo>
                  <a:lnTo>
                    <a:pt x="404110" y="265430"/>
                  </a:lnTo>
                  <a:lnTo>
                    <a:pt x="403335" y="256540"/>
                  </a:lnTo>
                  <a:lnTo>
                    <a:pt x="408764" y="248920"/>
                  </a:lnTo>
                  <a:lnTo>
                    <a:pt x="417296" y="247650"/>
                  </a:lnTo>
                  <a:lnTo>
                    <a:pt x="432991" y="245110"/>
                  </a:lnTo>
                  <a:lnTo>
                    <a:pt x="480164" y="245110"/>
                  </a:lnTo>
                  <a:lnTo>
                    <a:pt x="480268" y="238760"/>
                  </a:lnTo>
                  <a:lnTo>
                    <a:pt x="479541" y="228600"/>
                  </a:lnTo>
                  <a:lnTo>
                    <a:pt x="464549" y="193040"/>
                  </a:lnTo>
                  <a:lnTo>
                    <a:pt x="431076" y="167640"/>
                  </a:lnTo>
                  <a:lnTo>
                    <a:pt x="411867" y="160020"/>
                  </a:lnTo>
                  <a:lnTo>
                    <a:pt x="402559" y="156210"/>
                  </a:lnTo>
                  <a:lnTo>
                    <a:pt x="396354" y="154940"/>
                  </a:lnTo>
                  <a:lnTo>
                    <a:pt x="391700" y="153670"/>
                  </a:lnTo>
                  <a:close/>
                </a:path>
                <a:path w="620395" h="534669">
                  <a:moveTo>
                    <a:pt x="447449" y="278130"/>
                  </a:moveTo>
                  <a:lnTo>
                    <a:pt x="421950" y="278130"/>
                  </a:lnTo>
                  <a:lnTo>
                    <a:pt x="413418" y="279400"/>
                  </a:lnTo>
                  <a:lnTo>
                    <a:pt x="453733" y="279400"/>
                  </a:lnTo>
                  <a:lnTo>
                    <a:pt x="447449" y="278130"/>
                  </a:lnTo>
                  <a:close/>
                </a:path>
                <a:path w="620395" h="534669">
                  <a:moveTo>
                    <a:pt x="480164" y="245110"/>
                  </a:moveTo>
                  <a:lnTo>
                    <a:pt x="432991" y="245110"/>
                  </a:lnTo>
                  <a:lnTo>
                    <a:pt x="448613" y="246380"/>
                  </a:lnTo>
                  <a:lnTo>
                    <a:pt x="464089" y="248920"/>
                  </a:lnTo>
                  <a:lnTo>
                    <a:pt x="479347" y="254000"/>
                  </a:lnTo>
                  <a:lnTo>
                    <a:pt x="479347" y="250190"/>
                  </a:lnTo>
                  <a:lnTo>
                    <a:pt x="480123" y="247650"/>
                  </a:lnTo>
                  <a:lnTo>
                    <a:pt x="480164" y="245110"/>
                  </a:lnTo>
                  <a:close/>
                </a:path>
                <a:path w="620395" h="534669">
                  <a:moveTo>
                    <a:pt x="309344" y="214629"/>
                  </a:moveTo>
                  <a:lnTo>
                    <a:pt x="266822" y="214629"/>
                  </a:lnTo>
                  <a:lnTo>
                    <a:pt x="273803" y="219709"/>
                  </a:lnTo>
                  <a:lnTo>
                    <a:pt x="282807" y="224789"/>
                  </a:lnTo>
                  <a:lnTo>
                    <a:pt x="292321" y="228599"/>
                  </a:lnTo>
                  <a:lnTo>
                    <a:pt x="302271" y="231139"/>
                  </a:lnTo>
                  <a:lnTo>
                    <a:pt x="312585" y="232409"/>
                  </a:lnTo>
                  <a:lnTo>
                    <a:pt x="311033" y="228599"/>
                  </a:lnTo>
                  <a:lnTo>
                    <a:pt x="309482" y="220979"/>
                  </a:lnTo>
                  <a:lnTo>
                    <a:pt x="309344" y="214629"/>
                  </a:lnTo>
                  <a:close/>
                </a:path>
                <a:path w="620395" h="534669">
                  <a:moveTo>
                    <a:pt x="525742" y="86360"/>
                  </a:moveTo>
                  <a:lnTo>
                    <a:pt x="470912" y="86360"/>
                  </a:lnTo>
                  <a:lnTo>
                    <a:pt x="476632" y="88900"/>
                  </a:lnTo>
                  <a:lnTo>
                    <a:pt x="481189" y="92710"/>
                  </a:lnTo>
                  <a:lnTo>
                    <a:pt x="484001" y="99060"/>
                  </a:lnTo>
                  <a:lnTo>
                    <a:pt x="484365" y="105410"/>
                  </a:lnTo>
                  <a:lnTo>
                    <a:pt x="482256" y="110490"/>
                  </a:lnTo>
                  <a:lnTo>
                    <a:pt x="478111" y="115570"/>
                  </a:lnTo>
                  <a:lnTo>
                    <a:pt x="472366" y="118110"/>
                  </a:lnTo>
                  <a:lnTo>
                    <a:pt x="464671" y="121920"/>
                  </a:lnTo>
                  <a:lnTo>
                    <a:pt x="457920" y="125730"/>
                  </a:lnTo>
                  <a:lnTo>
                    <a:pt x="452188" y="132080"/>
                  </a:lnTo>
                  <a:lnTo>
                    <a:pt x="447546" y="138430"/>
                  </a:lnTo>
                  <a:lnTo>
                    <a:pt x="447546" y="139700"/>
                  </a:lnTo>
                  <a:lnTo>
                    <a:pt x="464889" y="149860"/>
                  </a:lnTo>
                  <a:lnTo>
                    <a:pt x="480414" y="162560"/>
                  </a:lnTo>
                  <a:lnTo>
                    <a:pt x="503392" y="198120"/>
                  </a:lnTo>
                  <a:lnTo>
                    <a:pt x="508046" y="217170"/>
                  </a:lnTo>
                  <a:lnTo>
                    <a:pt x="511148" y="214630"/>
                  </a:lnTo>
                  <a:lnTo>
                    <a:pt x="513475" y="212090"/>
                  </a:lnTo>
                  <a:lnTo>
                    <a:pt x="515027" y="208280"/>
                  </a:lnTo>
                  <a:lnTo>
                    <a:pt x="518796" y="199390"/>
                  </a:lnTo>
                  <a:lnTo>
                    <a:pt x="521910" y="190500"/>
                  </a:lnTo>
                  <a:lnTo>
                    <a:pt x="524298" y="180340"/>
                  </a:lnTo>
                  <a:lnTo>
                    <a:pt x="525886" y="171450"/>
                  </a:lnTo>
                  <a:lnTo>
                    <a:pt x="526661" y="165100"/>
                  </a:lnTo>
                  <a:lnTo>
                    <a:pt x="530539" y="161290"/>
                  </a:lnTo>
                  <a:lnTo>
                    <a:pt x="541398" y="156210"/>
                  </a:lnTo>
                  <a:lnTo>
                    <a:pt x="599591" y="156210"/>
                  </a:lnTo>
                  <a:lnTo>
                    <a:pt x="599365" y="154940"/>
                  </a:lnTo>
                  <a:lnTo>
                    <a:pt x="583768" y="127000"/>
                  </a:lnTo>
                  <a:lnTo>
                    <a:pt x="560171" y="106680"/>
                  </a:lnTo>
                  <a:lnTo>
                    <a:pt x="530539" y="95250"/>
                  </a:lnTo>
                  <a:lnTo>
                    <a:pt x="525742" y="86360"/>
                  </a:lnTo>
                  <a:close/>
                </a:path>
                <a:path w="620395" h="534669">
                  <a:moveTo>
                    <a:pt x="218000" y="163829"/>
                  </a:moveTo>
                  <a:lnTo>
                    <a:pt x="89200" y="163829"/>
                  </a:lnTo>
                  <a:lnTo>
                    <a:pt x="99283" y="165099"/>
                  </a:lnTo>
                  <a:lnTo>
                    <a:pt x="104713" y="171449"/>
                  </a:lnTo>
                  <a:lnTo>
                    <a:pt x="111488" y="176529"/>
                  </a:lnTo>
                  <a:lnTo>
                    <a:pt x="122262" y="181609"/>
                  </a:lnTo>
                  <a:lnTo>
                    <a:pt x="136672" y="184149"/>
                  </a:lnTo>
                  <a:lnTo>
                    <a:pt x="154354" y="185419"/>
                  </a:lnTo>
                  <a:lnTo>
                    <a:pt x="173454" y="182879"/>
                  </a:lnTo>
                  <a:lnTo>
                    <a:pt x="191972" y="177799"/>
                  </a:lnTo>
                  <a:lnTo>
                    <a:pt x="209327" y="170179"/>
                  </a:lnTo>
                  <a:lnTo>
                    <a:pt x="218000" y="163829"/>
                  </a:lnTo>
                  <a:close/>
                </a:path>
                <a:path w="620395" h="534669">
                  <a:moveTo>
                    <a:pt x="318014" y="168909"/>
                  </a:moveTo>
                  <a:lnTo>
                    <a:pt x="302113" y="171449"/>
                  </a:lnTo>
                  <a:lnTo>
                    <a:pt x="317115" y="171449"/>
                  </a:lnTo>
                  <a:lnTo>
                    <a:pt x="318014" y="168909"/>
                  </a:lnTo>
                  <a:close/>
                </a:path>
                <a:path w="620395" h="534669">
                  <a:moveTo>
                    <a:pt x="325312" y="86359"/>
                  </a:moveTo>
                  <a:lnTo>
                    <a:pt x="189549" y="86359"/>
                  </a:lnTo>
                  <a:lnTo>
                    <a:pt x="194748" y="88899"/>
                  </a:lnTo>
                  <a:lnTo>
                    <a:pt x="198565" y="93979"/>
                  </a:lnTo>
                  <a:lnTo>
                    <a:pt x="220853" y="119379"/>
                  </a:lnTo>
                  <a:lnTo>
                    <a:pt x="252957" y="134619"/>
                  </a:lnTo>
                  <a:lnTo>
                    <a:pt x="295096" y="138429"/>
                  </a:lnTo>
                  <a:lnTo>
                    <a:pt x="347488" y="129540"/>
                  </a:lnTo>
                  <a:lnTo>
                    <a:pt x="337853" y="119379"/>
                  </a:lnTo>
                  <a:lnTo>
                    <a:pt x="330327" y="106679"/>
                  </a:lnTo>
                  <a:lnTo>
                    <a:pt x="325564" y="90169"/>
                  </a:lnTo>
                  <a:lnTo>
                    <a:pt x="325312" y="86359"/>
                  </a:lnTo>
                  <a:close/>
                </a:path>
                <a:path w="620395" h="534669">
                  <a:moveTo>
                    <a:pt x="500319" y="53340"/>
                  </a:moveTo>
                  <a:lnTo>
                    <a:pt x="331976" y="53339"/>
                  </a:lnTo>
                  <a:lnTo>
                    <a:pt x="340508" y="54609"/>
                  </a:lnTo>
                  <a:lnTo>
                    <a:pt x="349040" y="54609"/>
                  </a:lnTo>
                  <a:lnTo>
                    <a:pt x="356020" y="62230"/>
                  </a:lnTo>
                  <a:lnTo>
                    <a:pt x="367461" y="106680"/>
                  </a:lnTo>
                  <a:lnTo>
                    <a:pt x="408764" y="124460"/>
                  </a:lnTo>
                  <a:lnTo>
                    <a:pt x="418072" y="127000"/>
                  </a:lnTo>
                  <a:lnTo>
                    <a:pt x="425998" y="113030"/>
                  </a:lnTo>
                  <a:lnTo>
                    <a:pt x="436687" y="101600"/>
                  </a:lnTo>
                  <a:lnTo>
                    <a:pt x="449703" y="92710"/>
                  </a:lnTo>
                  <a:lnTo>
                    <a:pt x="464610" y="86360"/>
                  </a:lnTo>
                  <a:lnTo>
                    <a:pt x="525742" y="86360"/>
                  </a:lnTo>
                  <a:lnTo>
                    <a:pt x="516832" y="69850"/>
                  </a:lnTo>
                  <a:lnTo>
                    <a:pt x="500319" y="53340"/>
                  </a:lnTo>
                  <a:close/>
                </a:path>
                <a:path w="620395" h="534669">
                  <a:moveTo>
                    <a:pt x="442116" y="31750"/>
                  </a:moveTo>
                  <a:lnTo>
                    <a:pt x="435136" y="31750"/>
                  </a:lnTo>
                  <a:lnTo>
                    <a:pt x="427379" y="33020"/>
                  </a:lnTo>
                  <a:lnTo>
                    <a:pt x="420398" y="34290"/>
                  </a:lnTo>
                  <a:lnTo>
                    <a:pt x="456605" y="34290"/>
                  </a:lnTo>
                  <a:lnTo>
                    <a:pt x="442116" y="31750"/>
                  </a:lnTo>
                  <a:close/>
                </a:path>
                <a:path w="620395" h="534669">
                  <a:moveTo>
                    <a:pt x="355245" y="0"/>
                  </a:moveTo>
                  <a:lnTo>
                    <a:pt x="336278" y="1269"/>
                  </a:lnTo>
                  <a:lnTo>
                    <a:pt x="318111" y="5079"/>
                  </a:lnTo>
                  <a:lnTo>
                    <a:pt x="301253" y="13969"/>
                  </a:lnTo>
                  <a:lnTo>
                    <a:pt x="286213" y="25399"/>
                  </a:lnTo>
                  <a:lnTo>
                    <a:pt x="410905" y="25400"/>
                  </a:lnTo>
                  <a:lnTo>
                    <a:pt x="406837" y="21590"/>
                  </a:lnTo>
                  <a:lnTo>
                    <a:pt x="391021" y="11430"/>
                  </a:lnTo>
                  <a:lnTo>
                    <a:pt x="373606" y="3810"/>
                  </a:lnTo>
                  <a:lnTo>
                    <a:pt x="355245" y="0"/>
                  </a:lnTo>
                  <a:close/>
                </a:path>
              </a:pathLst>
            </a:custGeom>
            <a:solidFill>
              <a:srgbClr val="EA6212"/>
            </a:solidFill>
          </p:spPr>
          <p:txBody>
            <a:bodyPr wrap="square" lIns="0" tIns="0" rIns="0" bIns="0" rtlCol="0"/>
            <a:lstStyle/>
            <a:p>
              <a:endParaRPr/>
            </a:p>
          </p:txBody>
        </p:sp>
      </p:grpSp>
      <p:sp>
        <p:nvSpPr>
          <p:cNvPr id="13" name="object 13"/>
          <p:cNvSpPr txBox="1">
            <a:spLocks noGrp="1"/>
          </p:cNvSpPr>
          <p:nvPr>
            <p:ph type="title"/>
          </p:nvPr>
        </p:nvSpPr>
        <p:spPr>
          <a:xfrm>
            <a:off x="6770116" y="2529141"/>
            <a:ext cx="4022725" cy="693420"/>
          </a:xfrm>
          <a:prstGeom prst="rect">
            <a:avLst/>
          </a:prstGeom>
        </p:spPr>
        <p:txBody>
          <a:bodyPr vert="horz" wrap="square" lIns="0" tIns="27305" rIns="0" bIns="0" rtlCol="0">
            <a:spAutoFit/>
          </a:bodyPr>
          <a:lstStyle/>
          <a:p>
            <a:pPr marL="12700" marR="5080">
              <a:lnSpc>
                <a:spcPts val="1730"/>
              </a:lnSpc>
              <a:spcBef>
                <a:spcPts val="215"/>
              </a:spcBef>
            </a:pPr>
            <a:r>
              <a:rPr sz="1500" b="1" dirty="0">
                <a:solidFill>
                  <a:srgbClr val="000000"/>
                </a:solidFill>
                <a:latin typeface="Times New Roman"/>
                <a:cs typeface="Times New Roman"/>
              </a:rPr>
              <a:t>The</a:t>
            </a:r>
            <a:r>
              <a:rPr sz="1500" b="1" spc="10" dirty="0">
                <a:solidFill>
                  <a:srgbClr val="000000"/>
                </a:solidFill>
                <a:latin typeface="Times New Roman"/>
                <a:cs typeface="Times New Roman"/>
              </a:rPr>
              <a:t> </a:t>
            </a:r>
            <a:r>
              <a:rPr sz="1500" b="1" dirty="0">
                <a:solidFill>
                  <a:srgbClr val="000000"/>
                </a:solidFill>
                <a:latin typeface="Times New Roman"/>
                <a:cs typeface="Times New Roman"/>
              </a:rPr>
              <a:t>STM32</a:t>
            </a:r>
            <a:r>
              <a:rPr sz="1500" b="1" spc="80" dirty="0">
                <a:solidFill>
                  <a:srgbClr val="000000"/>
                </a:solidFill>
                <a:latin typeface="Times New Roman"/>
                <a:cs typeface="Times New Roman"/>
              </a:rPr>
              <a:t> </a:t>
            </a:r>
            <a:r>
              <a:rPr sz="1500" b="1" dirty="0">
                <a:solidFill>
                  <a:srgbClr val="000000"/>
                </a:solidFill>
                <a:latin typeface="Times New Roman"/>
                <a:cs typeface="Times New Roman"/>
              </a:rPr>
              <a:t>is</a:t>
            </a:r>
            <a:r>
              <a:rPr sz="1500" b="1" spc="-35" dirty="0">
                <a:solidFill>
                  <a:srgbClr val="000000"/>
                </a:solidFill>
                <a:latin typeface="Times New Roman"/>
                <a:cs typeface="Times New Roman"/>
              </a:rPr>
              <a:t> </a:t>
            </a:r>
            <a:r>
              <a:rPr sz="1500" b="1" dirty="0">
                <a:solidFill>
                  <a:srgbClr val="000000"/>
                </a:solidFill>
                <a:latin typeface="Times New Roman"/>
                <a:cs typeface="Times New Roman"/>
              </a:rPr>
              <a:t>a</a:t>
            </a:r>
            <a:r>
              <a:rPr sz="1500" b="1" spc="-45" dirty="0">
                <a:solidFill>
                  <a:srgbClr val="000000"/>
                </a:solidFill>
                <a:latin typeface="Times New Roman"/>
                <a:cs typeface="Times New Roman"/>
              </a:rPr>
              <a:t> </a:t>
            </a:r>
            <a:r>
              <a:rPr sz="1500" b="1" dirty="0">
                <a:solidFill>
                  <a:srgbClr val="000000"/>
                </a:solidFill>
                <a:latin typeface="Times New Roman"/>
                <a:cs typeface="Times New Roman"/>
              </a:rPr>
              <a:t>series</a:t>
            </a:r>
            <a:r>
              <a:rPr sz="1500" b="1" spc="-95" dirty="0">
                <a:solidFill>
                  <a:srgbClr val="000000"/>
                </a:solidFill>
                <a:latin typeface="Times New Roman"/>
                <a:cs typeface="Times New Roman"/>
              </a:rPr>
              <a:t> </a:t>
            </a:r>
            <a:r>
              <a:rPr sz="1500" b="1" dirty="0">
                <a:solidFill>
                  <a:srgbClr val="000000"/>
                </a:solidFill>
                <a:latin typeface="Times New Roman"/>
                <a:cs typeface="Times New Roman"/>
              </a:rPr>
              <a:t>of</a:t>
            </a:r>
            <a:r>
              <a:rPr sz="1500" b="1" spc="-95" dirty="0">
                <a:solidFill>
                  <a:srgbClr val="000000"/>
                </a:solidFill>
                <a:latin typeface="Times New Roman"/>
                <a:cs typeface="Times New Roman"/>
              </a:rPr>
              <a:t> </a:t>
            </a:r>
            <a:r>
              <a:rPr sz="1500" b="1" dirty="0">
                <a:solidFill>
                  <a:srgbClr val="000000"/>
                </a:solidFill>
                <a:latin typeface="Times New Roman"/>
                <a:cs typeface="Times New Roman"/>
              </a:rPr>
              <a:t>32-bit</a:t>
            </a:r>
            <a:r>
              <a:rPr sz="1500" b="1" spc="35" dirty="0">
                <a:solidFill>
                  <a:srgbClr val="000000"/>
                </a:solidFill>
                <a:latin typeface="Times New Roman"/>
                <a:cs typeface="Times New Roman"/>
              </a:rPr>
              <a:t> </a:t>
            </a:r>
            <a:r>
              <a:rPr sz="1500" b="1" spc="-10" dirty="0">
                <a:solidFill>
                  <a:srgbClr val="000000"/>
                </a:solidFill>
                <a:latin typeface="Times New Roman"/>
                <a:cs typeface="Times New Roman"/>
              </a:rPr>
              <a:t>microcontrollers </a:t>
            </a:r>
            <a:r>
              <a:rPr sz="1500" b="1" dirty="0">
                <a:solidFill>
                  <a:srgbClr val="000000"/>
                </a:solidFill>
                <a:latin typeface="Times New Roman"/>
                <a:cs typeface="Times New Roman"/>
              </a:rPr>
              <a:t>developed</a:t>
            </a:r>
            <a:r>
              <a:rPr sz="1500" b="1" spc="-95" dirty="0">
                <a:solidFill>
                  <a:srgbClr val="000000"/>
                </a:solidFill>
                <a:latin typeface="Times New Roman"/>
                <a:cs typeface="Times New Roman"/>
              </a:rPr>
              <a:t> </a:t>
            </a:r>
            <a:r>
              <a:rPr sz="1500" b="1" dirty="0">
                <a:solidFill>
                  <a:srgbClr val="000000"/>
                </a:solidFill>
                <a:latin typeface="Times New Roman"/>
                <a:cs typeface="Times New Roman"/>
              </a:rPr>
              <a:t>by</a:t>
            </a:r>
            <a:r>
              <a:rPr sz="1500" b="1" spc="10" dirty="0">
                <a:solidFill>
                  <a:srgbClr val="000000"/>
                </a:solidFill>
                <a:latin typeface="Times New Roman"/>
                <a:cs typeface="Times New Roman"/>
              </a:rPr>
              <a:t> </a:t>
            </a:r>
            <a:r>
              <a:rPr sz="1500" b="1" spc="-10" dirty="0">
                <a:solidFill>
                  <a:srgbClr val="000000"/>
                </a:solidFill>
                <a:latin typeface="Times New Roman"/>
                <a:cs typeface="Times New Roman"/>
              </a:rPr>
              <a:t>STMicroelectronics,</a:t>
            </a:r>
            <a:r>
              <a:rPr sz="1500" b="1" spc="80" dirty="0">
                <a:solidFill>
                  <a:srgbClr val="000000"/>
                </a:solidFill>
                <a:latin typeface="Times New Roman"/>
                <a:cs typeface="Times New Roman"/>
              </a:rPr>
              <a:t> </a:t>
            </a:r>
            <a:r>
              <a:rPr sz="1500" b="1" dirty="0">
                <a:solidFill>
                  <a:srgbClr val="000000"/>
                </a:solidFill>
                <a:latin typeface="Times New Roman"/>
                <a:cs typeface="Times New Roman"/>
              </a:rPr>
              <a:t>based</a:t>
            </a:r>
            <a:r>
              <a:rPr sz="1500" b="1" spc="-60" dirty="0">
                <a:solidFill>
                  <a:srgbClr val="000000"/>
                </a:solidFill>
                <a:latin typeface="Times New Roman"/>
                <a:cs typeface="Times New Roman"/>
              </a:rPr>
              <a:t> </a:t>
            </a:r>
            <a:r>
              <a:rPr sz="1500" b="1" spc="-10" dirty="0">
                <a:solidFill>
                  <a:srgbClr val="000000"/>
                </a:solidFill>
                <a:latin typeface="Times New Roman"/>
                <a:cs typeface="Times New Roman"/>
              </a:rPr>
              <a:t>on</a:t>
            </a:r>
            <a:r>
              <a:rPr sz="1500" b="1" spc="-90" dirty="0">
                <a:solidFill>
                  <a:srgbClr val="000000"/>
                </a:solidFill>
                <a:latin typeface="Times New Roman"/>
                <a:cs typeface="Times New Roman"/>
              </a:rPr>
              <a:t> </a:t>
            </a:r>
            <a:r>
              <a:rPr sz="1500" b="1" spc="-25" dirty="0">
                <a:solidFill>
                  <a:srgbClr val="000000"/>
                </a:solidFill>
                <a:latin typeface="Times New Roman"/>
                <a:cs typeface="Times New Roman"/>
              </a:rPr>
              <a:t>ARM </a:t>
            </a:r>
            <a:r>
              <a:rPr sz="1500" b="1" dirty="0">
                <a:solidFill>
                  <a:srgbClr val="000000"/>
                </a:solidFill>
                <a:latin typeface="Times New Roman"/>
                <a:cs typeface="Times New Roman"/>
              </a:rPr>
              <a:t>Cortex-M</a:t>
            </a:r>
            <a:r>
              <a:rPr sz="1500" b="1" spc="-95" dirty="0">
                <a:solidFill>
                  <a:srgbClr val="000000"/>
                </a:solidFill>
                <a:latin typeface="Times New Roman"/>
                <a:cs typeface="Times New Roman"/>
              </a:rPr>
              <a:t> </a:t>
            </a:r>
            <a:r>
              <a:rPr sz="1500" b="1" dirty="0">
                <a:solidFill>
                  <a:srgbClr val="000000"/>
                </a:solidFill>
                <a:latin typeface="Times New Roman"/>
                <a:cs typeface="Times New Roman"/>
              </a:rPr>
              <a:t>processor</a:t>
            </a:r>
            <a:r>
              <a:rPr sz="1500" b="1" spc="-45" dirty="0">
                <a:solidFill>
                  <a:srgbClr val="000000"/>
                </a:solidFill>
                <a:latin typeface="Times New Roman"/>
                <a:cs typeface="Times New Roman"/>
              </a:rPr>
              <a:t> </a:t>
            </a:r>
            <a:r>
              <a:rPr sz="1500" b="1" spc="-10" dirty="0">
                <a:solidFill>
                  <a:srgbClr val="000000"/>
                </a:solidFill>
                <a:latin typeface="Times New Roman"/>
                <a:cs typeface="Times New Roman"/>
              </a:rPr>
              <a:t>cores.</a:t>
            </a:r>
            <a:endParaRPr sz="1500">
              <a:latin typeface="Times New Roman"/>
              <a:cs typeface="Times New Roman"/>
            </a:endParaRPr>
          </a:p>
        </p:txBody>
      </p:sp>
      <p:sp>
        <p:nvSpPr>
          <p:cNvPr id="14" name="object 14"/>
          <p:cNvSpPr/>
          <p:nvPr/>
        </p:nvSpPr>
        <p:spPr>
          <a:xfrm>
            <a:off x="5742929" y="4489105"/>
            <a:ext cx="201930" cy="204470"/>
          </a:xfrm>
          <a:custGeom>
            <a:avLst/>
            <a:gdLst/>
            <a:ahLst/>
            <a:cxnLst/>
            <a:rect l="l" t="t" r="r" b="b"/>
            <a:pathLst>
              <a:path w="201929" h="204470">
                <a:moveTo>
                  <a:pt x="201666" y="0"/>
                </a:moveTo>
                <a:lnTo>
                  <a:pt x="0" y="0"/>
                </a:lnTo>
                <a:lnTo>
                  <a:pt x="0" y="204207"/>
                </a:lnTo>
                <a:lnTo>
                  <a:pt x="201666" y="204207"/>
                </a:lnTo>
                <a:lnTo>
                  <a:pt x="201666" y="0"/>
                </a:lnTo>
                <a:close/>
              </a:path>
            </a:pathLst>
          </a:custGeom>
          <a:solidFill>
            <a:srgbClr val="E6B729"/>
          </a:solidFill>
        </p:spPr>
        <p:txBody>
          <a:bodyPr wrap="square" lIns="0" tIns="0" rIns="0" bIns="0" rtlCol="0"/>
          <a:lstStyle/>
          <a:p>
            <a:endParaRPr/>
          </a:p>
        </p:txBody>
      </p:sp>
      <p:grpSp>
        <p:nvGrpSpPr>
          <p:cNvPr id="15" name="object 15"/>
          <p:cNvGrpSpPr/>
          <p:nvPr/>
        </p:nvGrpSpPr>
        <p:grpSpPr>
          <a:xfrm>
            <a:off x="5048250" y="3905250"/>
            <a:ext cx="6496050" cy="1371600"/>
            <a:chOff x="5048250" y="3905250"/>
            <a:chExt cx="6496050" cy="1371600"/>
          </a:xfrm>
        </p:grpSpPr>
        <p:sp>
          <p:nvSpPr>
            <p:cNvPr id="16" name="object 16"/>
            <p:cNvSpPr/>
            <p:nvPr/>
          </p:nvSpPr>
          <p:spPr>
            <a:xfrm>
              <a:off x="5048250" y="3905250"/>
              <a:ext cx="6496050" cy="1371600"/>
            </a:xfrm>
            <a:custGeom>
              <a:avLst/>
              <a:gdLst/>
              <a:ahLst/>
              <a:cxnLst/>
              <a:rect l="l" t="t" r="r" b="b"/>
              <a:pathLst>
                <a:path w="6496050" h="1371600">
                  <a:moveTo>
                    <a:pt x="6358890" y="0"/>
                  </a:moveTo>
                  <a:lnTo>
                    <a:pt x="137160" y="0"/>
                  </a:lnTo>
                  <a:lnTo>
                    <a:pt x="93829" y="6998"/>
                  </a:lnTo>
                  <a:lnTo>
                    <a:pt x="56180" y="26481"/>
                  </a:lnTo>
                  <a:lnTo>
                    <a:pt x="26481" y="56180"/>
                  </a:lnTo>
                  <a:lnTo>
                    <a:pt x="6998" y="93829"/>
                  </a:lnTo>
                  <a:lnTo>
                    <a:pt x="0" y="137160"/>
                  </a:lnTo>
                  <a:lnTo>
                    <a:pt x="0" y="1234439"/>
                  </a:lnTo>
                  <a:lnTo>
                    <a:pt x="6998" y="1277770"/>
                  </a:lnTo>
                  <a:lnTo>
                    <a:pt x="26481" y="1315419"/>
                  </a:lnTo>
                  <a:lnTo>
                    <a:pt x="56180" y="1345118"/>
                  </a:lnTo>
                  <a:lnTo>
                    <a:pt x="93829" y="1364601"/>
                  </a:lnTo>
                  <a:lnTo>
                    <a:pt x="137160" y="1371600"/>
                  </a:lnTo>
                  <a:lnTo>
                    <a:pt x="6358890" y="1371600"/>
                  </a:lnTo>
                  <a:lnTo>
                    <a:pt x="6402220" y="1364601"/>
                  </a:lnTo>
                  <a:lnTo>
                    <a:pt x="6439869" y="1345118"/>
                  </a:lnTo>
                  <a:lnTo>
                    <a:pt x="6469568" y="1315419"/>
                  </a:lnTo>
                  <a:lnTo>
                    <a:pt x="6489051" y="1277770"/>
                  </a:lnTo>
                  <a:lnTo>
                    <a:pt x="6496050" y="1234439"/>
                  </a:lnTo>
                  <a:lnTo>
                    <a:pt x="6496050" y="137160"/>
                  </a:lnTo>
                  <a:lnTo>
                    <a:pt x="6489051" y="93829"/>
                  </a:lnTo>
                  <a:lnTo>
                    <a:pt x="6469568" y="56180"/>
                  </a:lnTo>
                  <a:lnTo>
                    <a:pt x="6439869" y="26481"/>
                  </a:lnTo>
                  <a:lnTo>
                    <a:pt x="6402220" y="6998"/>
                  </a:lnTo>
                  <a:lnTo>
                    <a:pt x="6358890" y="0"/>
                  </a:lnTo>
                  <a:close/>
                </a:path>
              </a:pathLst>
            </a:custGeom>
            <a:solidFill>
              <a:srgbClr val="F1F1F1"/>
            </a:solidFill>
          </p:spPr>
          <p:txBody>
            <a:bodyPr wrap="square" lIns="0" tIns="0" rIns="0" bIns="0" rtlCol="0"/>
            <a:lstStyle/>
            <a:p>
              <a:endParaRPr/>
            </a:p>
          </p:txBody>
        </p:sp>
        <p:sp>
          <p:nvSpPr>
            <p:cNvPr id="17" name="object 17"/>
            <p:cNvSpPr/>
            <p:nvPr/>
          </p:nvSpPr>
          <p:spPr>
            <a:xfrm>
              <a:off x="5549011" y="4292752"/>
              <a:ext cx="589915" cy="597535"/>
            </a:xfrm>
            <a:custGeom>
              <a:avLst/>
              <a:gdLst/>
              <a:ahLst/>
              <a:cxnLst/>
              <a:rect l="l" t="t" r="r" b="b"/>
              <a:pathLst>
                <a:path w="589914" h="597535">
                  <a:moveTo>
                    <a:pt x="54292" y="439839"/>
                  </a:moveTo>
                  <a:lnTo>
                    <a:pt x="0" y="439839"/>
                  </a:lnTo>
                  <a:lnTo>
                    <a:pt x="0" y="471258"/>
                  </a:lnTo>
                  <a:lnTo>
                    <a:pt x="54292" y="471258"/>
                  </a:lnTo>
                  <a:lnTo>
                    <a:pt x="54292" y="439839"/>
                  </a:lnTo>
                  <a:close/>
                </a:path>
                <a:path w="589914" h="597535">
                  <a:moveTo>
                    <a:pt x="54292" y="376999"/>
                  </a:moveTo>
                  <a:lnTo>
                    <a:pt x="0" y="376999"/>
                  </a:lnTo>
                  <a:lnTo>
                    <a:pt x="0" y="408419"/>
                  </a:lnTo>
                  <a:lnTo>
                    <a:pt x="54292" y="408419"/>
                  </a:lnTo>
                  <a:lnTo>
                    <a:pt x="54292" y="376999"/>
                  </a:lnTo>
                  <a:close/>
                </a:path>
                <a:path w="589914" h="597535">
                  <a:moveTo>
                    <a:pt x="54292" y="314172"/>
                  </a:moveTo>
                  <a:lnTo>
                    <a:pt x="0" y="314172"/>
                  </a:lnTo>
                  <a:lnTo>
                    <a:pt x="0" y="345592"/>
                  </a:lnTo>
                  <a:lnTo>
                    <a:pt x="54292" y="345592"/>
                  </a:lnTo>
                  <a:lnTo>
                    <a:pt x="54292" y="314172"/>
                  </a:lnTo>
                  <a:close/>
                </a:path>
                <a:path w="589914" h="597535">
                  <a:moveTo>
                    <a:pt x="54292" y="251333"/>
                  </a:moveTo>
                  <a:lnTo>
                    <a:pt x="0" y="251333"/>
                  </a:lnTo>
                  <a:lnTo>
                    <a:pt x="0" y="282752"/>
                  </a:lnTo>
                  <a:lnTo>
                    <a:pt x="54292" y="282752"/>
                  </a:lnTo>
                  <a:lnTo>
                    <a:pt x="54292" y="251333"/>
                  </a:lnTo>
                  <a:close/>
                </a:path>
                <a:path w="589914" h="597535">
                  <a:moveTo>
                    <a:pt x="54292" y="188506"/>
                  </a:moveTo>
                  <a:lnTo>
                    <a:pt x="0" y="188506"/>
                  </a:lnTo>
                  <a:lnTo>
                    <a:pt x="0" y="219925"/>
                  </a:lnTo>
                  <a:lnTo>
                    <a:pt x="54292" y="219925"/>
                  </a:lnTo>
                  <a:lnTo>
                    <a:pt x="54292" y="188506"/>
                  </a:lnTo>
                  <a:close/>
                </a:path>
                <a:path w="589914" h="597535">
                  <a:moveTo>
                    <a:pt x="54292" y="125666"/>
                  </a:moveTo>
                  <a:lnTo>
                    <a:pt x="0" y="125666"/>
                  </a:lnTo>
                  <a:lnTo>
                    <a:pt x="0" y="157086"/>
                  </a:lnTo>
                  <a:lnTo>
                    <a:pt x="54292" y="157086"/>
                  </a:lnTo>
                  <a:lnTo>
                    <a:pt x="54292" y="125666"/>
                  </a:lnTo>
                  <a:close/>
                </a:path>
                <a:path w="589914" h="597535">
                  <a:moveTo>
                    <a:pt x="155130" y="541947"/>
                  </a:moveTo>
                  <a:lnTo>
                    <a:pt x="124104" y="541947"/>
                  </a:lnTo>
                  <a:lnTo>
                    <a:pt x="124104" y="596925"/>
                  </a:lnTo>
                  <a:lnTo>
                    <a:pt x="155130" y="596925"/>
                  </a:lnTo>
                  <a:lnTo>
                    <a:pt x="155130" y="541947"/>
                  </a:lnTo>
                  <a:close/>
                </a:path>
                <a:path w="589914" h="597535">
                  <a:moveTo>
                    <a:pt x="155130" y="0"/>
                  </a:moveTo>
                  <a:lnTo>
                    <a:pt x="124104" y="0"/>
                  </a:lnTo>
                  <a:lnTo>
                    <a:pt x="124104" y="54991"/>
                  </a:lnTo>
                  <a:lnTo>
                    <a:pt x="155130" y="54991"/>
                  </a:lnTo>
                  <a:lnTo>
                    <a:pt x="155130" y="0"/>
                  </a:lnTo>
                  <a:close/>
                </a:path>
                <a:path w="589914" h="597535">
                  <a:moveTo>
                    <a:pt x="217182" y="541947"/>
                  </a:moveTo>
                  <a:lnTo>
                    <a:pt x="186156" y="541947"/>
                  </a:lnTo>
                  <a:lnTo>
                    <a:pt x="186156" y="596925"/>
                  </a:lnTo>
                  <a:lnTo>
                    <a:pt x="217182" y="596925"/>
                  </a:lnTo>
                  <a:lnTo>
                    <a:pt x="217182" y="541947"/>
                  </a:lnTo>
                  <a:close/>
                </a:path>
                <a:path w="589914" h="597535">
                  <a:moveTo>
                    <a:pt x="217182" y="0"/>
                  </a:moveTo>
                  <a:lnTo>
                    <a:pt x="186156" y="0"/>
                  </a:lnTo>
                  <a:lnTo>
                    <a:pt x="186156" y="54991"/>
                  </a:lnTo>
                  <a:lnTo>
                    <a:pt x="217182" y="54991"/>
                  </a:lnTo>
                  <a:lnTo>
                    <a:pt x="217182" y="0"/>
                  </a:lnTo>
                  <a:close/>
                </a:path>
                <a:path w="589914" h="597535">
                  <a:moveTo>
                    <a:pt x="279234" y="541947"/>
                  </a:moveTo>
                  <a:lnTo>
                    <a:pt x="248208" y="541947"/>
                  </a:lnTo>
                  <a:lnTo>
                    <a:pt x="248208" y="596925"/>
                  </a:lnTo>
                  <a:lnTo>
                    <a:pt x="279234" y="596925"/>
                  </a:lnTo>
                  <a:lnTo>
                    <a:pt x="279234" y="541947"/>
                  </a:lnTo>
                  <a:close/>
                </a:path>
                <a:path w="589914" h="597535">
                  <a:moveTo>
                    <a:pt x="279234" y="0"/>
                  </a:moveTo>
                  <a:lnTo>
                    <a:pt x="248208" y="0"/>
                  </a:lnTo>
                  <a:lnTo>
                    <a:pt x="248208" y="54991"/>
                  </a:lnTo>
                  <a:lnTo>
                    <a:pt x="279234" y="54991"/>
                  </a:lnTo>
                  <a:lnTo>
                    <a:pt x="279234" y="0"/>
                  </a:lnTo>
                  <a:close/>
                </a:path>
                <a:path w="589914" h="597535">
                  <a:moveTo>
                    <a:pt x="341287" y="541947"/>
                  </a:moveTo>
                  <a:lnTo>
                    <a:pt x="310261" y="541947"/>
                  </a:lnTo>
                  <a:lnTo>
                    <a:pt x="310261" y="596925"/>
                  </a:lnTo>
                  <a:lnTo>
                    <a:pt x="341287" y="596925"/>
                  </a:lnTo>
                  <a:lnTo>
                    <a:pt x="341287" y="541947"/>
                  </a:lnTo>
                  <a:close/>
                </a:path>
                <a:path w="589914" h="597535">
                  <a:moveTo>
                    <a:pt x="341287" y="0"/>
                  </a:moveTo>
                  <a:lnTo>
                    <a:pt x="310261" y="0"/>
                  </a:lnTo>
                  <a:lnTo>
                    <a:pt x="310261" y="54991"/>
                  </a:lnTo>
                  <a:lnTo>
                    <a:pt x="341287" y="54991"/>
                  </a:lnTo>
                  <a:lnTo>
                    <a:pt x="341287" y="0"/>
                  </a:lnTo>
                  <a:close/>
                </a:path>
                <a:path w="589914" h="597535">
                  <a:moveTo>
                    <a:pt x="403339" y="541947"/>
                  </a:moveTo>
                  <a:lnTo>
                    <a:pt x="372313" y="541947"/>
                  </a:lnTo>
                  <a:lnTo>
                    <a:pt x="372313" y="596925"/>
                  </a:lnTo>
                  <a:lnTo>
                    <a:pt x="403339" y="596925"/>
                  </a:lnTo>
                  <a:lnTo>
                    <a:pt x="403339" y="541947"/>
                  </a:lnTo>
                  <a:close/>
                </a:path>
                <a:path w="589914" h="597535">
                  <a:moveTo>
                    <a:pt x="403339" y="0"/>
                  </a:moveTo>
                  <a:lnTo>
                    <a:pt x="372313" y="0"/>
                  </a:lnTo>
                  <a:lnTo>
                    <a:pt x="372313" y="54991"/>
                  </a:lnTo>
                  <a:lnTo>
                    <a:pt x="403339" y="54991"/>
                  </a:lnTo>
                  <a:lnTo>
                    <a:pt x="403339" y="0"/>
                  </a:lnTo>
                  <a:close/>
                </a:path>
                <a:path w="589914" h="597535">
                  <a:moveTo>
                    <a:pt x="465391" y="541947"/>
                  </a:moveTo>
                  <a:lnTo>
                    <a:pt x="434365" y="541947"/>
                  </a:lnTo>
                  <a:lnTo>
                    <a:pt x="434365" y="596925"/>
                  </a:lnTo>
                  <a:lnTo>
                    <a:pt x="465391" y="596925"/>
                  </a:lnTo>
                  <a:lnTo>
                    <a:pt x="465391" y="541947"/>
                  </a:lnTo>
                  <a:close/>
                </a:path>
                <a:path w="589914" h="597535">
                  <a:moveTo>
                    <a:pt x="465391" y="0"/>
                  </a:moveTo>
                  <a:lnTo>
                    <a:pt x="434365" y="0"/>
                  </a:lnTo>
                  <a:lnTo>
                    <a:pt x="434365" y="54991"/>
                  </a:lnTo>
                  <a:lnTo>
                    <a:pt x="465391" y="54991"/>
                  </a:lnTo>
                  <a:lnTo>
                    <a:pt x="465391" y="0"/>
                  </a:lnTo>
                  <a:close/>
                </a:path>
                <a:path w="589914" h="597535">
                  <a:moveTo>
                    <a:pt x="504164" y="117817"/>
                  </a:moveTo>
                  <a:lnTo>
                    <a:pt x="501726" y="105587"/>
                  </a:lnTo>
                  <a:lnTo>
                    <a:pt x="495084" y="95605"/>
                  </a:lnTo>
                  <a:lnTo>
                    <a:pt x="485216" y="88874"/>
                  </a:lnTo>
                  <a:lnTo>
                    <a:pt x="473138" y="86398"/>
                  </a:lnTo>
                  <a:lnTo>
                    <a:pt x="426605" y="86398"/>
                  </a:lnTo>
                  <a:lnTo>
                    <a:pt x="426605" y="164947"/>
                  </a:lnTo>
                  <a:lnTo>
                    <a:pt x="426605" y="431977"/>
                  </a:lnTo>
                  <a:lnTo>
                    <a:pt x="162890" y="431977"/>
                  </a:lnTo>
                  <a:lnTo>
                    <a:pt x="162890" y="164947"/>
                  </a:lnTo>
                  <a:lnTo>
                    <a:pt x="426605" y="164947"/>
                  </a:lnTo>
                  <a:lnTo>
                    <a:pt x="426605" y="86398"/>
                  </a:lnTo>
                  <a:lnTo>
                    <a:pt x="116344" y="86398"/>
                  </a:lnTo>
                  <a:lnTo>
                    <a:pt x="104267" y="88874"/>
                  </a:lnTo>
                  <a:lnTo>
                    <a:pt x="94411" y="95605"/>
                  </a:lnTo>
                  <a:lnTo>
                    <a:pt x="87757" y="105587"/>
                  </a:lnTo>
                  <a:lnTo>
                    <a:pt x="85318" y="117817"/>
                  </a:lnTo>
                  <a:lnTo>
                    <a:pt x="85318" y="479107"/>
                  </a:lnTo>
                  <a:lnTo>
                    <a:pt x="87757" y="491337"/>
                  </a:lnTo>
                  <a:lnTo>
                    <a:pt x="94411" y="501319"/>
                  </a:lnTo>
                  <a:lnTo>
                    <a:pt x="104267" y="508050"/>
                  </a:lnTo>
                  <a:lnTo>
                    <a:pt x="116344" y="510527"/>
                  </a:lnTo>
                  <a:lnTo>
                    <a:pt x="473138" y="510527"/>
                  </a:lnTo>
                  <a:lnTo>
                    <a:pt x="485216" y="508050"/>
                  </a:lnTo>
                  <a:lnTo>
                    <a:pt x="495084" y="501319"/>
                  </a:lnTo>
                  <a:lnTo>
                    <a:pt x="501726" y="491337"/>
                  </a:lnTo>
                  <a:lnTo>
                    <a:pt x="504164" y="479107"/>
                  </a:lnTo>
                  <a:lnTo>
                    <a:pt x="504164" y="431977"/>
                  </a:lnTo>
                  <a:lnTo>
                    <a:pt x="504164" y="164947"/>
                  </a:lnTo>
                  <a:lnTo>
                    <a:pt x="504164" y="117817"/>
                  </a:lnTo>
                  <a:close/>
                </a:path>
                <a:path w="589914" h="597535">
                  <a:moveTo>
                    <a:pt x="589483" y="439839"/>
                  </a:moveTo>
                  <a:lnTo>
                    <a:pt x="535190" y="439839"/>
                  </a:lnTo>
                  <a:lnTo>
                    <a:pt x="535190" y="471258"/>
                  </a:lnTo>
                  <a:lnTo>
                    <a:pt x="589483" y="471258"/>
                  </a:lnTo>
                  <a:lnTo>
                    <a:pt x="589483" y="439839"/>
                  </a:lnTo>
                  <a:close/>
                </a:path>
                <a:path w="589914" h="597535">
                  <a:moveTo>
                    <a:pt x="589483" y="376999"/>
                  </a:moveTo>
                  <a:lnTo>
                    <a:pt x="535190" y="376999"/>
                  </a:lnTo>
                  <a:lnTo>
                    <a:pt x="535190" y="408419"/>
                  </a:lnTo>
                  <a:lnTo>
                    <a:pt x="589483" y="408419"/>
                  </a:lnTo>
                  <a:lnTo>
                    <a:pt x="589483" y="376999"/>
                  </a:lnTo>
                  <a:close/>
                </a:path>
                <a:path w="589914" h="597535">
                  <a:moveTo>
                    <a:pt x="589483" y="314172"/>
                  </a:moveTo>
                  <a:lnTo>
                    <a:pt x="535190" y="314172"/>
                  </a:lnTo>
                  <a:lnTo>
                    <a:pt x="535190" y="345592"/>
                  </a:lnTo>
                  <a:lnTo>
                    <a:pt x="589483" y="345592"/>
                  </a:lnTo>
                  <a:lnTo>
                    <a:pt x="589483" y="314172"/>
                  </a:lnTo>
                  <a:close/>
                </a:path>
                <a:path w="589914" h="597535">
                  <a:moveTo>
                    <a:pt x="589483" y="251333"/>
                  </a:moveTo>
                  <a:lnTo>
                    <a:pt x="535190" y="251333"/>
                  </a:lnTo>
                  <a:lnTo>
                    <a:pt x="535190" y="282752"/>
                  </a:lnTo>
                  <a:lnTo>
                    <a:pt x="589483" y="282752"/>
                  </a:lnTo>
                  <a:lnTo>
                    <a:pt x="589483" y="251333"/>
                  </a:lnTo>
                  <a:close/>
                </a:path>
                <a:path w="589914" h="597535">
                  <a:moveTo>
                    <a:pt x="589483" y="188506"/>
                  </a:moveTo>
                  <a:lnTo>
                    <a:pt x="535190" y="188506"/>
                  </a:lnTo>
                  <a:lnTo>
                    <a:pt x="535190" y="219925"/>
                  </a:lnTo>
                  <a:lnTo>
                    <a:pt x="589483" y="219925"/>
                  </a:lnTo>
                  <a:lnTo>
                    <a:pt x="589483" y="188506"/>
                  </a:lnTo>
                  <a:close/>
                </a:path>
                <a:path w="589914" h="597535">
                  <a:moveTo>
                    <a:pt x="589483" y="125666"/>
                  </a:moveTo>
                  <a:lnTo>
                    <a:pt x="535190" y="125666"/>
                  </a:lnTo>
                  <a:lnTo>
                    <a:pt x="535190" y="157086"/>
                  </a:lnTo>
                  <a:lnTo>
                    <a:pt x="589483" y="157086"/>
                  </a:lnTo>
                  <a:lnTo>
                    <a:pt x="589483" y="125666"/>
                  </a:lnTo>
                  <a:close/>
                </a:path>
              </a:pathLst>
            </a:custGeom>
            <a:solidFill>
              <a:srgbClr val="E6B729"/>
            </a:solidFill>
          </p:spPr>
          <p:txBody>
            <a:bodyPr wrap="square" lIns="0" tIns="0" rIns="0" bIns="0" rtlCol="0"/>
            <a:lstStyle/>
            <a:p>
              <a:endParaRPr/>
            </a:p>
          </p:txBody>
        </p:sp>
      </p:grpSp>
      <p:sp>
        <p:nvSpPr>
          <p:cNvPr id="18" name="object 18"/>
          <p:cNvSpPr txBox="1"/>
          <p:nvPr/>
        </p:nvSpPr>
        <p:spPr>
          <a:xfrm>
            <a:off x="6770116" y="4132833"/>
            <a:ext cx="4588510" cy="912494"/>
          </a:xfrm>
          <a:prstGeom prst="rect">
            <a:avLst/>
          </a:prstGeom>
        </p:spPr>
        <p:txBody>
          <a:bodyPr vert="horz" wrap="square" lIns="0" tIns="27305" rIns="0" bIns="0" rtlCol="0">
            <a:spAutoFit/>
          </a:bodyPr>
          <a:lstStyle/>
          <a:p>
            <a:pPr marL="12700" marR="5080">
              <a:lnSpc>
                <a:spcPts val="1730"/>
              </a:lnSpc>
              <a:spcBef>
                <a:spcPts val="215"/>
              </a:spcBef>
            </a:pPr>
            <a:r>
              <a:rPr sz="1500" b="1" dirty="0">
                <a:latin typeface="Times New Roman"/>
                <a:cs typeface="Times New Roman"/>
              </a:rPr>
              <a:t>These</a:t>
            </a:r>
            <a:r>
              <a:rPr sz="1500" b="1" spc="-60" dirty="0">
                <a:latin typeface="Times New Roman"/>
                <a:cs typeface="Times New Roman"/>
              </a:rPr>
              <a:t> </a:t>
            </a:r>
            <a:r>
              <a:rPr sz="1500" b="1" spc="-20" dirty="0">
                <a:latin typeface="Times New Roman"/>
                <a:cs typeface="Times New Roman"/>
              </a:rPr>
              <a:t>microcontrollers</a:t>
            </a:r>
            <a:r>
              <a:rPr sz="1500" b="1" spc="200" dirty="0">
                <a:latin typeface="Times New Roman"/>
                <a:cs typeface="Times New Roman"/>
              </a:rPr>
              <a:t> </a:t>
            </a:r>
            <a:r>
              <a:rPr sz="1500" b="1" dirty="0">
                <a:latin typeface="Times New Roman"/>
                <a:cs typeface="Times New Roman"/>
              </a:rPr>
              <a:t>are</a:t>
            </a:r>
            <a:r>
              <a:rPr sz="1500" b="1" spc="5" dirty="0">
                <a:latin typeface="Times New Roman"/>
                <a:cs typeface="Times New Roman"/>
              </a:rPr>
              <a:t> </a:t>
            </a:r>
            <a:r>
              <a:rPr sz="1500" b="1" dirty="0">
                <a:latin typeface="Times New Roman"/>
                <a:cs typeface="Times New Roman"/>
              </a:rPr>
              <a:t>widely</a:t>
            </a:r>
            <a:r>
              <a:rPr sz="1500" b="1" spc="-5" dirty="0">
                <a:latin typeface="Times New Roman"/>
                <a:cs typeface="Times New Roman"/>
              </a:rPr>
              <a:t> </a:t>
            </a:r>
            <a:r>
              <a:rPr sz="1500" b="1" dirty="0">
                <a:latin typeface="Times New Roman"/>
                <a:cs typeface="Times New Roman"/>
              </a:rPr>
              <a:t>used</a:t>
            </a:r>
            <a:r>
              <a:rPr sz="1500" b="1" spc="-75" dirty="0">
                <a:latin typeface="Times New Roman"/>
                <a:cs typeface="Times New Roman"/>
              </a:rPr>
              <a:t> </a:t>
            </a:r>
            <a:r>
              <a:rPr sz="1500" b="1" dirty="0">
                <a:latin typeface="Times New Roman"/>
                <a:cs typeface="Times New Roman"/>
              </a:rPr>
              <a:t>in</a:t>
            </a:r>
            <a:r>
              <a:rPr sz="1500" b="1" spc="-10" dirty="0">
                <a:latin typeface="Times New Roman"/>
                <a:cs typeface="Times New Roman"/>
              </a:rPr>
              <a:t> embedded </a:t>
            </a:r>
            <a:r>
              <a:rPr sz="1500" b="1" dirty="0">
                <a:latin typeface="Times New Roman"/>
                <a:cs typeface="Times New Roman"/>
              </a:rPr>
              <a:t>systems,</a:t>
            </a:r>
            <a:r>
              <a:rPr sz="1500" b="1" spc="-95" dirty="0">
                <a:latin typeface="Times New Roman"/>
                <a:cs typeface="Times New Roman"/>
              </a:rPr>
              <a:t> </a:t>
            </a:r>
            <a:r>
              <a:rPr sz="1500" b="1" dirty="0">
                <a:latin typeface="Times New Roman"/>
                <a:cs typeface="Times New Roman"/>
              </a:rPr>
              <a:t>IoT</a:t>
            </a:r>
            <a:r>
              <a:rPr sz="1500" b="1" spc="-95" dirty="0">
                <a:latin typeface="Times New Roman"/>
                <a:cs typeface="Times New Roman"/>
              </a:rPr>
              <a:t> </a:t>
            </a:r>
            <a:r>
              <a:rPr sz="1500" b="1" dirty="0">
                <a:latin typeface="Times New Roman"/>
                <a:cs typeface="Times New Roman"/>
              </a:rPr>
              <a:t>devices,</a:t>
            </a:r>
            <a:r>
              <a:rPr sz="1500" b="1" spc="-95" dirty="0">
                <a:latin typeface="Times New Roman"/>
                <a:cs typeface="Times New Roman"/>
              </a:rPr>
              <a:t> </a:t>
            </a:r>
            <a:r>
              <a:rPr sz="1500" b="1" spc="-10" dirty="0">
                <a:latin typeface="Times New Roman"/>
                <a:cs typeface="Times New Roman"/>
              </a:rPr>
              <a:t>industrial</a:t>
            </a:r>
            <a:r>
              <a:rPr sz="1500" b="1" spc="204" dirty="0">
                <a:latin typeface="Times New Roman"/>
                <a:cs typeface="Times New Roman"/>
              </a:rPr>
              <a:t> </a:t>
            </a:r>
            <a:r>
              <a:rPr sz="1500" b="1" spc="-20" dirty="0">
                <a:latin typeface="Times New Roman"/>
                <a:cs typeface="Times New Roman"/>
              </a:rPr>
              <a:t>automation,</a:t>
            </a:r>
            <a:r>
              <a:rPr sz="1500" b="1" spc="180" dirty="0">
                <a:latin typeface="Times New Roman"/>
                <a:cs typeface="Times New Roman"/>
              </a:rPr>
              <a:t> </a:t>
            </a:r>
            <a:r>
              <a:rPr sz="1500" b="1" spc="-25" dirty="0">
                <a:latin typeface="Times New Roman"/>
                <a:cs typeface="Times New Roman"/>
              </a:rPr>
              <a:t>and </a:t>
            </a:r>
            <a:r>
              <a:rPr sz="1500" b="1" spc="-10" dirty="0">
                <a:latin typeface="Times New Roman"/>
                <a:cs typeface="Times New Roman"/>
              </a:rPr>
              <a:t>consumer</a:t>
            </a:r>
            <a:r>
              <a:rPr sz="1500" b="1" spc="-15" dirty="0">
                <a:latin typeface="Times New Roman"/>
                <a:cs typeface="Times New Roman"/>
              </a:rPr>
              <a:t> </a:t>
            </a:r>
            <a:r>
              <a:rPr sz="1500" b="1" dirty="0">
                <a:latin typeface="Times New Roman"/>
                <a:cs typeface="Times New Roman"/>
              </a:rPr>
              <a:t>electronics</a:t>
            </a:r>
            <a:r>
              <a:rPr sz="1500" b="1" spc="-75" dirty="0">
                <a:latin typeface="Times New Roman"/>
                <a:cs typeface="Times New Roman"/>
              </a:rPr>
              <a:t> </a:t>
            </a:r>
            <a:r>
              <a:rPr sz="1500" b="1" spc="-10" dirty="0">
                <a:latin typeface="Times New Roman"/>
                <a:cs typeface="Times New Roman"/>
              </a:rPr>
              <a:t>due</a:t>
            </a:r>
            <a:r>
              <a:rPr sz="1500" b="1" spc="35" dirty="0">
                <a:latin typeface="Times New Roman"/>
                <a:cs typeface="Times New Roman"/>
              </a:rPr>
              <a:t> </a:t>
            </a:r>
            <a:r>
              <a:rPr sz="1500" b="1" dirty="0">
                <a:latin typeface="Times New Roman"/>
                <a:cs typeface="Times New Roman"/>
              </a:rPr>
              <a:t>to</a:t>
            </a:r>
            <a:r>
              <a:rPr sz="1500" b="1" spc="-95" dirty="0">
                <a:latin typeface="Times New Roman"/>
                <a:cs typeface="Times New Roman"/>
              </a:rPr>
              <a:t> </a:t>
            </a:r>
            <a:r>
              <a:rPr sz="1500" b="1" dirty="0">
                <a:latin typeface="Times New Roman"/>
                <a:cs typeface="Times New Roman"/>
              </a:rPr>
              <a:t>their</a:t>
            </a:r>
            <a:r>
              <a:rPr sz="1500" b="1" spc="-80" dirty="0">
                <a:latin typeface="Times New Roman"/>
                <a:cs typeface="Times New Roman"/>
              </a:rPr>
              <a:t> </a:t>
            </a:r>
            <a:r>
              <a:rPr sz="1500" b="1" dirty="0">
                <a:latin typeface="Times New Roman"/>
                <a:cs typeface="Times New Roman"/>
              </a:rPr>
              <a:t>high</a:t>
            </a:r>
            <a:r>
              <a:rPr sz="1500" b="1" spc="20" dirty="0">
                <a:latin typeface="Times New Roman"/>
                <a:cs typeface="Times New Roman"/>
              </a:rPr>
              <a:t> </a:t>
            </a:r>
            <a:r>
              <a:rPr sz="1500" b="1" spc="-10" dirty="0">
                <a:latin typeface="Times New Roman"/>
                <a:cs typeface="Times New Roman"/>
              </a:rPr>
              <a:t>performance,</a:t>
            </a:r>
            <a:r>
              <a:rPr sz="1500" b="1" spc="85" dirty="0">
                <a:latin typeface="Times New Roman"/>
                <a:cs typeface="Times New Roman"/>
              </a:rPr>
              <a:t> </a:t>
            </a:r>
            <a:r>
              <a:rPr sz="1500" b="1" spc="-25" dirty="0">
                <a:latin typeface="Times New Roman"/>
                <a:cs typeface="Times New Roman"/>
              </a:rPr>
              <a:t>low </a:t>
            </a:r>
            <a:r>
              <a:rPr sz="1500" b="1" dirty="0">
                <a:latin typeface="Times New Roman"/>
                <a:cs typeface="Times New Roman"/>
              </a:rPr>
              <a:t>power</a:t>
            </a:r>
            <a:r>
              <a:rPr sz="1500" b="1" spc="-90" dirty="0">
                <a:latin typeface="Times New Roman"/>
                <a:cs typeface="Times New Roman"/>
              </a:rPr>
              <a:t> </a:t>
            </a:r>
            <a:r>
              <a:rPr sz="1500" b="1" spc="-25" dirty="0">
                <a:latin typeface="Times New Roman"/>
                <a:cs typeface="Times New Roman"/>
              </a:rPr>
              <a:t>consumption,</a:t>
            </a:r>
            <a:r>
              <a:rPr sz="1500" b="1" spc="195" dirty="0">
                <a:latin typeface="Times New Roman"/>
                <a:cs typeface="Times New Roman"/>
              </a:rPr>
              <a:t> </a:t>
            </a:r>
            <a:r>
              <a:rPr sz="1500" b="1" dirty="0">
                <a:latin typeface="Times New Roman"/>
                <a:cs typeface="Times New Roman"/>
              </a:rPr>
              <a:t>and</a:t>
            </a:r>
            <a:r>
              <a:rPr sz="1500" b="1" spc="-45" dirty="0">
                <a:latin typeface="Times New Roman"/>
                <a:cs typeface="Times New Roman"/>
              </a:rPr>
              <a:t> </a:t>
            </a:r>
            <a:r>
              <a:rPr sz="1500" b="1" dirty="0">
                <a:latin typeface="Times New Roman"/>
                <a:cs typeface="Times New Roman"/>
              </a:rPr>
              <a:t>rich</a:t>
            </a:r>
            <a:r>
              <a:rPr sz="1500" b="1" spc="10" dirty="0">
                <a:latin typeface="Times New Roman"/>
                <a:cs typeface="Times New Roman"/>
              </a:rPr>
              <a:t> </a:t>
            </a:r>
            <a:r>
              <a:rPr sz="1500" b="1" spc="-10" dirty="0">
                <a:latin typeface="Times New Roman"/>
                <a:cs typeface="Times New Roman"/>
              </a:rPr>
              <a:t>peripheral</a:t>
            </a:r>
            <a:r>
              <a:rPr sz="1500" b="1" spc="105" dirty="0">
                <a:latin typeface="Times New Roman"/>
                <a:cs typeface="Times New Roman"/>
              </a:rPr>
              <a:t> </a:t>
            </a:r>
            <a:r>
              <a:rPr sz="1500" b="1" spc="-10" dirty="0">
                <a:latin typeface="Times New Roman"/>
                <a:cs typeface="Times New Roman"/>
              </a:rPr>
              <a:t>integration</a:t>
            </a:r>
            <a:r>
              <a:rPr sz="1500" spc="-10" dirty="0">
                <a:latin typeface="Trebuchet MS"/>
                <a:cs typeface="Trebuchet MS"/>
              </a:rPr>
              <a:t>.</a:t>
            </a:r>
            <a:endParaRPr sz="1500">
              <a:latin typeface="Trebuchet MS"/>
              <a:cs typeface="Trebuchet MS"/>
            </a:endParaRPr>
          </a:p>
        </p:txBody>
      </p:sp>
      <p:pic>
        <p:nvPicPr>
          <p:cNvPr id="20" name="Picture 19">
            <a:extLst>
              <a:ext uri="{FF2B5EF4-FFF2-40B4-BE49-F238E27FC236}">
                <a16:creationId xmlns:a16="http://schemas.microsoft.com/office/drawing/2014/main" id="{FA4FCA3A-F557-86E5-D175-6D075943E9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15" t="20264" r="24831" b="42879"/>
          <a:stretch/>
        </p:blipFill>
        <p:spPr>
          <a:xfrm>
            <a:off x="517589" y="1504250"/>
            <a:ext cx="2658491" cy="1371601"/>
          </a:xfrm>
          <a:prstGeom prst="rect">
            <a:avLst/>
          </a:prstGeom>
        </p:spPr>
      </p:pic>
      <p:pic>
        <p:nvPicPr>
          <p:cNvPr id="22" name="Picture 21">
            <a:extLst>
              <a:ext uri="{FF2B5EF4-FFF2-40B4-BE49-F238E27FC236}">
                <a16:creationId xmlns:a16="http://schemas.microsoft.com/office/drawing/2014/main" id="{12FF477D-BBB9-FF97-33ED-AE291A95F0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845" y="2967137"/>
            <a:ext cx="4033255" cy="34528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1999" cy="6857999"/>
            </a:xfrm>
            <a:prstGeom prst="rect">
              <a:avLst/>
            </a:prstGeom>
          </p:spPr>
        </p:pic>
      </p:grpSp>
      <p:sp>
        <p:nvSpPr>
          <p:cNvPr id="5" name="object 5"/>
          <p:cNvSpPr txBox="1">
            <a:spLocks noGrp="1"/>
          </p:cNvSpPr>
          <p:nvPr>
            <p:ph type="title"/>
          </p:nvPr>
        </p:nvSpPr>
        <p:spPr>
          <a:prstGeom prst="rect">
            <a:avLst/>
          </a:prstGeom>
        </p:spPr>
        <p:txBody>
          <a:bodyPr vert="horz" wrap="square" lIns="0" tIns="362585" rIns="0" bIns="0" rtlCol="0">
            <a:spAutoFit/>
          </a:bodyPr>
          <a:lstStyle/>
          <a:p>
            <a:pPr marL="15240">
              <a:lnSpc>
                <a:spcPct val="100000"/>
              </a:lnSpc>
              <a:spcBef>
                <a:spcPts val="105"/>
              </a:spcBef>
            </a:pPr>
            <a:r>
              <a:rPr spc="70" dirty="0"/>
              <a:t>STM32</a:t>
            </a:r>
          </a:p>
        </p:txBody>
      </p:sp>
      <p:sp>
        <p:nvSpPr>
          <p:cNvPr id="63" name="object 63"/>
          <p:cNvSpPr txBox="1">
            <a:spLocks noGrp="1"/>
          </p:cNvSpPr>
          <p:nvPr>
            <p:ph type="body" idx="1"/>
          </p:nvPr>
        </p:nvSpPr>
        <p:spPr>
          <a:xfrm>
            <a:off x="683408" y="798840"/>
            <a:ext cx="4918710" cy="6059159"/>
          </a:xfrm>
          <a:prstGeom prst="rect">
            <a:avLst/>
          </a:prstGeom>
        </p:spPr>
        <p:txBody>
          <a:bodyPr vert="horz" wrap="square" lIns="0" tIns="48260" rIns="0" bIns="0" rtlCol="0">
            <a:spAutoFit/>
          </a:bodyPr>
          <a:lstStyle/>
          <a:p>
            <a:pPr marL="12700">
              <a:lnSpc>
                <a:spcPct val="100000"/>
              </a:lnSpc>
              <a:spcBef>
                <a:spcPts val="720"/>
              </a:spcBef>
              <a:tabLst>
                <a:tab pos="422275" algn="l"/>
              </a:tabLst>
            </a:pPr>
            <a:endParaRPr lang="en-US" b="0" i="0" spc="-340" dirty="0">
              <a:uFill>
                <a:solidFill>
                  <a:srgbClr val="FFFFFF"/>
                </a:solidFill>
              </a:uFill>
              <a:latin typeface="Times New Roman" panose="02020603050405020304" pitchFamily="18" charset="0"/>
              <a:cs typeface="Times New Roman" panose="02020603050405020304" pitchFamily="18" charset="0"/>
            </a:endParaRPr>
          </a:p>
          <a:p>
            <a:pPr marL="12700">
              <a:lnSpc>
                <a:spcPct val="100000"/>
              </a:lnSpc>
              <a:spcBef>
                <a:spcPts val="755"/>
              </a:spcBef>
            </a:pPr>
            <a:r>
              <a:rPr lang="en-US" b="0" i="0" dirty="0">
                <a:latin typeface="Times New Roman" panose="02020603050405020304" pitchFamily="18" charset="0"/>
                <a:cs typeface="Times New Roman" panose="02020603050405020304" pitchFamily="18" charset="0"/>
              </a:rPr>
              <a:t>Performed</a:t>
            </a:r>
            <a:r>
              <a:rPr lang="en-US" b="0" i="0" spc="-40"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Basics</a:t>
            </a:r>
            <a:r>
              <a:rPr lang="en-US" b="0" i="0" spc="-35"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Program</a:t>
            </a:r>
            <a:r>
              <a:rPr lang="en-US" b="0" i="0" spc="-70"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such</a:t>
            </a:r>
            <a:r>
              <a:rPr lang="en-US" b="0" i="0" spc="-35" dirty="0">
                <a:latin typeface="Times New Roman" panose="02020603050405020304" pitchFamily="18" charset="0"/>
                <a:cs typeface="Times New Roman" panose="02020603050405020304" pitchFamily="18" charset="0"/>
              </a:rPr>
              <a:t> </a:t>
            </a:r>
            <a:r>
              <a:rPr lang="en-US" b="0" i="0" spc="-25" dirty="0">
                <a:latin typeface="Times New Roman" panose="02020603050405020304" pitchFamily="18" charset="0"/>
                <a:cs typeface="Times New Roman" panose="02020603050405020304" pitchFamily="18" charset="0"/>
              </a:rPr>
              <a:t>as</a:t>
            </a:r>
          </a:p>
          <a:p>
            <a:pPr marL="355600" marR="186055" indent="-343535">
              <a:lnSpc>
                <a:spcPts val="2180"/>
              </a:lnSpc>
              <a:spcBef>
                <a:spcPts val="1010"/>
              </a:spcBef>
              <a:tabLst>
                <a:tab pos="479425" algn="l"/>
                <a:tab pos="1079500" algn="l"/>
              </a:tabLst>
            </a:pPr>
            <a:r>
              <a:rPr lang="en-US" sz="1550" b="0" i="0" spc="95" dirty="0">
                <a:solidFill>
                  <a:srgbClr val="F7F7F7"/>
                </a:solidFill>
                <a:latin typeface="Times New Roman" panose="02020603050405020304" pitchFamily="18" charset="0"/>
                <a:cs typeface="Times New Roman" panose="02020603050405020304" pitchFamily="18" charset="0"/>
              </a:rPr>
              <a:t>▶</a:t>
            </a:r>
            <a:r>
              <a:rPr lang="en-US" sz="1550" b="0" i="0" dirty="0">
                <a:solidFill>
                  <a:srgbClr val="F7F7F7"/>
                </a:solidFill>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Printing</a:t>
            </a:r>
            <a:r>
              <a:rPr lang="en-US" b="0" i="0" spc="-50"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of</a:t>
            </a:r>
            <a:r>
              <a:rPr lang="en-US" b="0" i="0" spc="-80"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Hello</a:t>
            </a:r>
            <a:r>
              <a:rPr lang="en-US" b="0" i="0" spc="-45"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world</a:t>
            </a:r>
            <a:r>
              <a:rPr lang="en-US" b="0" i="0" spc="-50"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to </a:t>
            </a:r>
            <a:r>
              <a:rPr lang="en-US" b="0" i="0" dirty="0" err="1">
                <a:latin typeface="Times New Roman" panose="02020603050405020304" pitchFamily="18" charset="0"/>
                <a:cs typeface="Times New Roman" panose="02020603050405020304" pitchFamily="18" charset="0"/>
              </a:rPr>
              <a:t>to</a:t>
            </a:r>
            <a:r>
              <a:rPr lang="en-US" b="0" i="0" spc="45"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turn</a:t>
            </a:r>
            <a:r>
              <a:rPr lang="en-US" b="0" i="0" spc="-135"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ON</a:t>
            </a:r>
            <a:r>
              <a:rPr lang="en-US" b="0" i="0" spc="125" dirty="0">
                <a:latin typeface="Times New Roman" panose="02020603050405020304" pitchFamily="18" charset="0"/>
                <a:cs typeface="Times New Roman" panose="02020603050405020304" pitchFamily="18" charset="0"/>
              </a:rPr>
              <a:t> </a:t>
            </a:r>
            <a:r>
              <a:rPr lang="en-US" b="0" i="0" spc="-25" dirty="0">
                <a:latin typeface="Times New Roman" panose="02020603050405020304" pitchFamily="18" charset="0"/>
                <a:cs typeface="Times New Roman" panose="02020603050405020304" pitchFamily="18" charset="0"/>
              </a:rPr>
              <a:t>and </a:t>
            </a:r>
            <a:r>
              <a:rPr lang="en-US" b="0" i="0" spc="-20" dirty="0">
                <a:latin typeface="Times New Roman" panose="02020603050405020304" pitchFamily="18" charset="0"/>
                <a:cs typeface="Times New Roman" panose="02020603050405020304" pitchFamily="18" charset="0"/>
              </a:rPr>
              <a:t>turn</a:t>
            </a:r>
            <a:r>
              <a:rPr lang="en-US" b="0" i="0" dirty="0">
                <a:latin typeface="Times New Roman" panose="02020603050405020304" pitchFamily="18" charset="0"/>
                <a:cs typeface="Times New Roman" panose="02020603050405020304" pitchFamily="18" charset="0"/>
              </a:rPr>
              <a:t>	OFF</a:t>
            </a:r>
            <a:r>
              <a:rPr lang="en-US" b="0" i="0" spc="60"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the</a:t>
            </a:r>
            <a:r>
              <a:rPr lang="en-US" b="0" i="0" spc="-90" dirty="0">
                <a:latin typeface="Times New Roman" panose="02020603050405020304" pitchFamily="18" charset="0"/>
                <a:cs typeface="Times New Roman" panose="02020603050405020304" pitchFamily="18" charset="0"/>
              </a:rPr>
              <a:t> </a:t>
            </a:r>
            <a:r>
              <a:rPr lang="en-US" b="0" i="0" spc="-25" dirty="0">
                <a:latin typeface="Times New Roman" panose="02020603050405020304" pitchFamily="18" charset="0"/>
                <a:cs typeface="Times New Roman" panose="02020603050405020304" pitchFamily="18" charset="0"/>
              </a:rPr>
              <a:t>Led</a:t>
            </a:r>
            <a:endParaRPr lang="en-US" sz="1550" i="0" dirty="0">
              <a:latin typeface="Times New Roman" panose="02020603050405020304" pitchFamily="18" charset="0"/>
              <a:cs typeface="Times New Roman" panose="02020603050405020304" pitchFamily="18" charset="0"/>
            </a:endParaRPr>
          </a:p>
          <a:p>
            <a:pPr marL="460375" marR="5080" indent="-448309">
              <a:lnSpc>
                <a:spcPts val="3160"/>
              </a:lnSpc>
              <a:spcBef>
                <a:spcPts val="60"/>
              </a:spcBef>
              <a:tabLst>
                <a:tab pos="412750" algn="l"/>
              </a:tabLst>
            </a:pPr>
            <a:r>
              <a:rPr lang="en-US" sz="1550" b="0" i="0" spc="95" dirty="0">
                <a:solidFill>
                  <a:srgbClr val="F7F7F7"/>
                </a:solidFill>
                <a:latin typeface="Times New Roman" panose="02020603050405020304" pitchFamily="18" charset="0"/>
                <a:cs typeface="Times New Roman" panose="02020603050405020304" pitchFamily="18" charset="0"/>
              </a:rPr>
              <a:t>▶</a:t>
            </a:r>
            <a:r>
              <a:rPr lang="en-US" sz="1550" b="0" i="0" dirty="0">
                <a:solidFill>
                  <a:srgbClr val="F7F7F7"/>
                </a:solidFill>
                <a:latin typeface="Times New Roman" panose="02020603050405020304" pitchFamily="18" charset="0"/>
                <a:cs typeface="Times New Roman" panose="02020603050405020304" pitchFamily="18" charset="0"/>
              </a:rPr>
              <a:t>	</a:t>
            </a:r>
            <a:r>
              <a:rPr lang="en-US" b="0" i="0" spc="-10" dirty="0">
                <a:latin typeface="Times New Roman" panose="02020603050405020304" pitchFamily="18" charset="0"/>
                <a:cs typeface="Times New Roman" panose="02020603050405020304" pitchFamily="18" charset="0"/>
              </a:rPr>
              <a:t>Toggling</a:t>
            </a:r>
            <a:r>
              <a:rPr lang="en-US" b="0" i="0" spc="75"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of</a:t>
            </a:r>
            <a:r>
              <a:rPr lang="en-US" b="0" i="0" spc="-125"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Led</a:t>
            </a:r>
            <a:r>
              <a:rPr lang="en-US" b="0" i="0" spc="30"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using</a:t>
            </a:r>
            <a:r>
              <a:rPr lang="en-US" b="0" i="0" spc="-114"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PIR</a:t>
            </a:r>
            <a:r>
              <a:rPr lang="en-US" b="0" i="0" spc="-10" dirty="0">
                <a:latin typeface="Times New Roman" panose="02020603050405020304" pitchFamily="18" charset="0"/>
                <a:cs typeface="Times New Roman" panose="02020603050405020304" pitchFamily="18" charset="0"/>
              </a:rPr>
              <a:t> </a:t>
            </a:r>
            <a:r>
              <a:rPr lang="en-US" b="0" i="0" dirty="0">
                <a:latin typeface="Times New Roman" panose="02020603050405020304" pitchFamily="18" charset="0"/>
                <a:cs typeface="Times New Roman" panose="02020603050405020304" pitchFamily="18" charset="0"/>
              </a:rPr>
              <a:t>and</a:t>
            </a:r>
            <a:r>
              <a:rPr lang="en-US" b="0" i="0" spc="-114" dirty="0">
                <a:latin typeface="Times New Roman" panose="02020603050405020304" pitchFamily="18" charset="0"/>
                <a:cs typeface="Times New Roman" panose="02020603050405020304" pitchFamily="18" charset="0"/>
              </a:rPr>
              <a:t> </a:t>
            </a:r>
            <a:r>
              <a:rPr lang="en-US" b="0" i="0" spc="-55" dirty="0">
                <a:latin typeface="Times New Roman" panose="02020603050405020304" pitchFamily="18" charset="0"/>
                <a:cs typeface="Times New Roman" panose="02020603050405020304" pitchFamily="18" charset="0"/>
              </a:rPr>
              <a:t>TILT</a:t>
            </a:r>
            <a:r>
              <a:rPr lang="en-US" b="0" i="0" spc="-45" dirty="0">
                <a:latin typeface="Times New Roman" panose="02020603050405020304" pitchFamily="18" charset="0"/>
                <a:cs typeface="Times New Roman" panose="02020603050405020304" pitchFamily="18" charset="0"/>
              </a:rPr>
              <a:t> </a:t>
            </a:r>
            <a:r>
              <a:rPr lang="en-US" b="0" i="0" spc="-10" dirty="0">
                <a:latin typeface="Times New Roman" panose="02020603050405020304" pitchFamily="18" charset="0"/>
                <a:cs typeface="Times New Roman" panose="02020603050405020304" pitchFamily="18" charset="0"/>
              </a:rPr>
              <a:t>Sensor </a:t>
            </a:r>
            <a:r>
              <a:rPr lang="en-US" b="0" i="0" dirty="0">
                <a:latin typeface="Times New Roman" panose="02020603050405020304" pitchFamily="18" charset="0"/>
                <a:cs typeface="Times New Roman" panose="02020603050405020304" pitchFamily="18" charset="0"/>
              </a:rPr>
              <a:t>using</a:t>
            </a:r>
            <a:r>
              <a:rPr lang="en-US" b="0" i="0" spc="-70" dirty="0">
                <a:latin typeface="Times New Roman" panose="02020603050405020304" pitchFamily="18" charset="0"/>
                <a:cs typeface="Times New Roman" panose="02020603050405020304" pitchFamily="18" charset="0"/>
              </a:rPr>
              <a:t> </a:t>
            </a:r>
            <a:r>
              <a:rPr lang="en-US" b="0" i="0" spc="-10" dirty="0">
                <a:latin typeface="Times New Roman" panose="02020603050405020304" pitchFamily="18" charset="0"/>
                <a:cs typeface="Times New Roman" panose="02020603050405020304" pitchFamily="18" charset="0"/>
              </a:rPr>
              <a:t>STM32</a:t>
            </a:r>
          </a:p>
          <a:p>
            <a:pPr marL="460375" marR="5080" indent="-448309" algn="l">
              <a:lnSpc>
                <a:spcPts val="3160"/>
              </a:lnSpc>
              <a:spcBef>
                <a:spcPts val="60"/>
              </a:spcBef>
              <a:buFont typeface="Times New Roman" panose="02020603050405020304" pitchFamily="18" charset="0"/>
              <a:buChar char="►"/>
              <a:tabLst>
                <a:tab pos="412750" algn="l"/>
              </a:tabLst>
            </a:pPr>
            <a:r>
              <a:rPr lang="en-IN" b="0" i="0" dirty="0">
                <a:latin typeface="Times New Roman" panose="02020603050405020304" pitchFamily="18" charset="0"/>
                <a:cs typeface="Times New Roman" panose="02020603050405020304" pitchFamily="18" charset="0"/>
              </a:rPr>
              <a:t>Gain proficiency in programming STM32</a:t>
            </a:r>
          </a:p>
          <a:p>
            <a:pPr marL="12066" marR="5080" algn="l">
              <a:lnSpc>
                <a:spcPts val="3160"/>
              </a:lnSpc>
              <a:spcBef>
                <a:spcPts val="60"/>
              </a:spcBef>
              <a:tabLst>
                <a:tab pos="412750" algn="l"/>
              </a:tabLst>
            </a:pPr>
            <a:r>
              <a:rPr lang="en-IN" b="0" i="0" dirty="0">
                <a:latin typeface="Times New Roman" panose="02020603050405020304" pitchFamily="18" charset="0"/>
                <a:cs typeface="Times New Roman" panose="02020603050405020304" pitchFamily="18" charset="0"/>
              </a:rPr>
              <a:t>       microcontrollers using STM32CubeIDE</a:t>
            </a:r>
          </a:p>
          <a:p>
            <a:pPr marL="12066" marR="5080" algn="l">
              <a:lnSpc>
                <a:spcPts val="3160"/>
              </a:lnSpc>
              <a:spcBef>
                <a:spcPts val="60"/>
              </a:spcBef>
              <a:tabLst>
                <a:tab pos="412750" algn="l"/>
              </a:tabLst>
            </a:pPr>
            <a:r>
              <a:rPr lang="en-IN" b="0" i="0" dirty="0">
                <a:latin typeface="Times New Roman" panose="02020603050405020304" pitchFamily="18" charset="0"/>
                <a:cs typeface="Times New Roman" panose="02020603050405020304" pitchFamily="18" charset="0"/>
              </a:rPr>
              <a:t>       and HAL library. </a:t>
            </a:r>
          </a:p>
          <a:p>
            <a:pPr marL="460375" marR="5080" indent="-448309" algn="l">
              <a:lnSpc>
                <a:spcPts val="3160"/>
              </a:lnSpc>
              <a:spcBef>
                <a:spcPts val="60"/>
              </a:spcBef>
              <a:buFont typeface="Times New Roman" panose="02020603050405020304" pitchFamily="18" charset="0"/>
              <a:buChar char="►"/>
              <a:tabLst>
                <a:tab pos="412750" algn="l"/>
              </a:tabLst>
            </a:pPr>
            <a:r>
              <a:rPr lang="en-IN" b="0" i="0" dirty="0">
                <a:latin typeface="Times New Roman" panose="02020603050405020304" pitchFamily="18" charset="0"/>
                <a:cs typeface="Times New Roman" panose="02020603050405020304" pitchFamily="18" charset="0"/>
              </a:rPr>
              <a:t> Explore STM32 hardware peripherals and</a:t>
            </a:r>
          </a:p>
          <a:p>
            <a:pPr marL="12066" marR="5080" algn="l">
              <a:lnSpc>
                <a:spcPts val="3160"/>
              </a:lnSpc>
              <a:spcBef>
                <a:spcPts val="60"/>
              </a:spcBef>
              <a:tabLst>
                <a:tab pos="412750" algn="l"/>
              </a:tabLst>
            </a:pPr>
            <a:r>
              <a:rPr lang="en-IN" b="0" i="0" dirty="0">
                <a:latin typeface="Times New Roman" panose="02020603050405020304" pitchFamily="18" charset="0"/>
                <a:cs typeface="Times New Roman" panose="02020603050405020304" pitchFamily="18" charset="0"/>
              </a:rPr>
              <a:t>        functionalities for sensor interfacing motor</a:t>
            </a:r>
          </a:p>
          <a:p>
            <a:pPr marL="12066" marR="5080" algn="l">
              <a:lnSpc>
                <a:spcPts val="3160"/>
              </a:lnSpc>
              <a:spcBef>
                <a:spcPts val="60"/>
              </a:spcBef>
              <a:tabLst>
                <a:tab pos="412750" algn="l"/>
              </a:tabLst>
            </a:pPr>
            <a:r>
              <a:rPr lang="en-IN" b="0" i="0" dirty="0">
                <a:latin typeface="Times New Roman" panose="02020603050405020304" pitchFamily="18" charset="0"/>
                <a:cs typeface="Times New Roman" panose="02020603050405020304" pitchFamily="18" charset="0"/>
              </a:rPr>
              <a:t>        control, and communication protocols.</a:t>
            </a:r>
          </a:p>
          <a:p>
            <a:pPr marL="460375" marR="5080" indent="-448309" algn="l">
              <a:lnSpc>
                <a:spcPts val="3160"/>
              </a:lnSpc>
              <a:spcBef>
                <a:spcPts val="60"/>
              </a:spcBef>
              <a:buFont typeface="Times New Roman" panose="02020603050405020304" pitchFamily="18" charset="0"/>
              <a:buChar char="►"/>
              <a:tabLst>
                <a:tab pos="412750" algn="l"/>
              </a:tabLst>
            </a:pPr>
            <a:r>
              <a:rPr lang="en-IN" b="0" i="0" dirty="0">
                <a:latin typeface="Times New Roman" panose="02020603050405020304" pitchFamily="18" charset="0"/>
                <a:cs typeface="Times New Roman" panose="02020603050405020304" pitchFamily="18" charset="0"/>
              </a:rPr>
              <a:t>Develop embedded applications targeting</a:t>
            </a:r>
          </a:p>
          <a:p>
            <a:pPr marL="12066" marR="5080" algn="l">
              <a:lnSpc>
                <a:spcPts val="3160"/>
              </a:lnSpc>
              <a:spcBef>
                <a:spcPts val="60"/>
              </a:spcBef>
              <a:tabLst>
                <a:tab pos="412750" algn="l"/>
              </a:tabLst>
            </a:pPr>
            <a:r>
              <a:rPr lang="en-IN" b="0" i="0" dirty="0">
                <a:latin typeface="Times New Roman" panose="02020603050405020304" pitchFamily="18" charset="0"/>
                <a:cs typeface="Times New Roman" panose="02020603050405020304" pitchFamily="18" charset="0"/>
              </a:rPr>
              <a:t>       STM32 microcontrollers for diverse IoT</a:t>
            </a:r>
          </a:p>
          <a:p>
            <a:pPr marL="12066" marR="5080" algn="l">
              <a:lnSpc>
                <a:spcPts val="3160"/>
              </a:lnSpc>
              <a:spcBef>
                <a:spcPts val="60"/>
              </a:spcBef>
              <a:tabLst>
                <a:tab pos="412750" algn="l"/>
              </a:tabLst>
            </a:pPr>
            <a:r>
              <a:rPr lang="en-IN" b="0" i="0" dirty="0">
                <a:latin typeface="Times New Roman" panose="02020603050405020304" pitchFamily="18" charset="0"/>
                <a:cs typeface="Times New Roman" panose="02020603050405020304" pitchFamily="18" charset="0"/>
              </a:rPr>
              <a:t>       use cases.</a:t>
            </a:r>
            <a:endParaRPr lang="en-US" b="0" i="0" dirty="0">
              <a:latin typeface="Times New Roman" panose="02020603050405020304" pitchFamily="18" charset="0"/>
              <a:cs typeface="Times New Roman" panose="02020603050405020304" pitchFamily="18" charset="0"/>
            </a:endParaRPr>
          </a:p>
        </p:txBody>
      </p:sp>
      <p:pic>
        <p:nvPicPr>
          <p:cNvPr id="66" name="Picture 65">
            <a:extLst>
              <a:ext uri="{FF2B5EF4-FFF2-40B4-BE49-F238E27FC236}">
                <a16:creationId xmlns:a16="http://schemas.microsoft.com/office/drawing/2014/main" id="{961CE359-9270-9FBC-9C22-170EEEA49F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6149" y="48250"/>
            <a:ext cx="2514601" cy="2847349"/>
          </a:xfrm>
          <a:prstGeom prst="rect">
            <a:avLst/>
          </a:prstGeom>
        </p:spPr>
      </p:pic>
      <p:pic>
        <p:nvPicPr>
          <p:cNvPr id="70" name="Picture 69">
            <a:extLst>
              <a:ext uri="{FF2B5EF4-FFF2-40B4-BE49-F238E27FC236}">
                <a16:creationId xmlns:a16="http://schemas.microsoft.com/office/drawing/2014/main" id="{86E1E54A-F699-2E86-01CE-DAC3341FAA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0750" y="48251"/>
            <a:ext cx="2522650" cy="2853794"/>
          </a:xfrm>
          <a:prstGeom prst="rect">
            <a:avLst/>
          </a:prstGeom>
        </p:spPr>
      </p:pic>
      <p:pic>
        <p:nvPicPr>
          <p:cNvPr id="72" name="Picture 71">
            <a:extLst>
              <a:ext uri="{FF2B5EF4-FFF2-40B4-BE49-F238E27FC236}">
                <a16:creationId xmlns:a16="http://schemas.microsoft.com/office/drawing/2014/main" id="{ACB06BFC-D30B-BDC4-4477-1D5C5BCAC4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166" t="11649" r="13422" b="26666"/>
          <a:stretch/>
        </p:blipFill>
        <p:spPr>
          <a:xfrm>
            <a:off x="6926149" y="2918758"/>
            <a:ext cx="5037251" cy="31772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1999" cy="6857999"/>
            </a:xfrm>
            <a:prstGeom prst="rect">
              <a:avLst/>
            </a:prstGeom>
          </p:spPr>
        </p:pic>
      </p:grpSp>
      <p:sp>
        <p:nvSpPr>
          <p:cNvPr id="5" name="object 5"/>
          <p:cNvSpPr txBox="1">
            <a:spLocks noGrp="1"/>
          </p:cNvSpPr>
          <p:nvPr>
            <p:ph type="title"/>
          </p:nvPr>
        </p:nvSpPr>
        <p:spPr>
          <a:prstGeom prst="rect">
            <a:avLst/>
          </a:prstGeom>
        </p:spPr>
        <p:txBody>
          <a:bodyPr vert="horz" wrap="square" lIns="0" tIns="362585" rIns="0" bIns="0" rtlCol="0">
            <a:spAutoFit/>
          </a:bodyPr>
          <a:lstStyle/>
          <a:p>
            <a:pPr marL="15240">
              <a:lnSpc>
                <a:spcPct val="100000"/>
              </a:lnSpc>
              <a:spcBef>
                <a:spcPts val="105"/>
              </a:spcBef>
            </a:pPr>
            <a:r>
              <a:rPr spc="345" dirty="0"/>
              <a:t>LORAWAN</a:t>
            </a:r>
          </a:p>
        </p:txBody>
      </p:sp>
      <p:grpSp>
        <p:nvGrpSpPr>
          <p:cNvPr id="6" name="object 6"/>
          <p:cNvGrpSpPr/>
          <p:nvPr/>
        </p:nvGrpSpPr>
        <p:grpSpPr>
          <a:xfrm>
            <a:off x="6448425" y="0"/>
            <a:ext cx="5743575" cy="6858000"/>
            <a:chOff x="6448425" y="0"/>
            <a:chExt cx="5743575" cy="6858000"/>
          </a:xfrm>
        </p:grpSpPr>
        <p:sp>
          <p:nvSpPr>
            <p:cNvPr id="7" name="object 7"/>
            <p:cNvSpPr/>
            <p:nvPr/>
          </p:nvSpPr>
          <p:spPr>
            <a:xfrm>
              <a:off x="6448425" y="0"/>
              <a:ext cx="561975" cy="3705225"/>
            </a:xfrm>
            <a:custGeom>
              <a:avLst/>
              <a:gdLst/>
              <a:ahLst/>
              <a:cxnLst/>
              <a:rect l="l" t="t" r="r" b="b"/>
              <a:pathLst>
                <a:path w="561975" h="3705225">
                  <a:moveTo>
                    <a:pt x="476123" y="0"/>
                  </a:moveTo>
                  <a:lnTo>
                    <a:pt x="0" y="0"/>
                  </a:lnTo>
                  <a:lnTo>
                    <a:pt x="28194" y="122047"/>
                  </a:lnTo>
                  <a:lnTo>
                    <a:pt x="55879" y="244475"/>
                  </a:lnTo>
                  <a:lnTo>
                    <a:pt x="82930" y="366902"/>
                  </a:lnTo>
                  <a:lnTo>
                    <a:pt x="132333" y="612901"/>
                  </a:lnTo>
                  <a:lnTo>
                    <a:pt x="156209" y="735964"/>
                  </a:lnTo>
                  <a:lnTo>
                    <a:pt x="177926" y="857758"/>
                  </a:lnTo>
                  <a:lnTo>
                    <a:pt x="199135" y="981710"/>
                  </a:lnTo>
                  <a:lnTo>
                    <a:pt x="219455" y="1104773"/>
                  </a:lnTo>
                  <a:lnTo>
                    <a:pt x="256921" y="1348739"/>
                  </a:lnTo>
                  <a:lnTo>
                    <a:pt x="274320" y="1469644"/>
                  </a:lnTo>
                  <a:lnTo>
                    <a:pt x="305816" y="1711960"/>
                  </a:lnTo>
                  <a:lnTo>
                    <a:pt x="320548" y="1831594"/>
                  </a:lnTo>
                  <a:lnTo>
                    <a:pt x="334009" y="1949830"/>
                  </a:lnTo>
                  <a:lnTo>
                    <a:pt x="359028" y="2186686"/>
                  </a:lnTo>
                  <a:lnTo>
                    <a:pt x="380873" y="2418715"/>
                  </a:lnTo>
                  <a:lnTo>
                    <a:pt x="390905" y="2533650"/>
                  </a:lnTo>
                  <a:lnTo>
                    <a:pt x="399542" y="2647441"/>
                  </a:lnTo>
                  <a:lnTo>
                    <a:pt x="408685" y="2759710"/>
                  </a:lnTo>
                  <a:lnTo>
                    <a:pt x="416178" y="2870962"/>
                  </a:lnTo>
                  <a:lnTo>
                    <a:pt x="435864" y="3194939"/>
                  </a:lnTo>
                  <a:lnTo>
                    <a:pt x="450215" y="3506342"/>
                  </a:lnTo>
                  <a:lnTo>
                    <a:pt x="456819" y="3705225"/>
                  </a:lnTo>
                  <a:lnTo>
                    <a:pt x="526288" y="3667887"/>
                  </a:lnTo>
                  <a:lnTo>
                    <a:pt x="531999" y="3613680"/>
                  </a:lnTo>
                  <a:lnTo>
                    <a:pt x="539559" y="3520330"/>
                  </a:lnTo>
                  <a:lnTo>
                    <a:pt x="543944" y="3450560"/>
                  </a:lnTo>
                  <a:lnTo>
                    <a:pt x="547821" y="3375154"/>
                  </a:lnTo>
                  <a:lnTo>
                    <a:pt x="551200" y="3294447"/>
                  </a:lnTo>
                  <a:lnTo>
                    <a:pt x="554095" y="3208777"/>
                  </a:lnTo>
                  <a:lnTo>
                    <a:pt x="556518" y="3118481"/>
                  </a:lnTo>
                  <a:lnTo>
                    <a:pt x="558481" y="3023893"/>
                  </a:lnTo>
                  <a:lnTo>
                    <a:pt x="560589" y="2874703"/>
                  </a:lnTo>
                  <a:lnTo>
                    <a:pt x="561730" y="2717752"/>
                  </a:lnTo>
                  <a:lnTo>
                    <a:pt x="561946" y="2554177"/>
                  </a:lnTo>
                  <a:lnTo>
                    <a:pt x="561278" y="2385111"/>
                  </a:lnTo>
                  <a:lnTo>
                    <a:pt x="559767" y="2211692"/>
                  </a:lnTo>
                  <a:lnTo>
                    <a:pt x="556514" y="1975658"/>
                  </a:lnTo>
                  <a:lnTo>
                    <a:pt x="551933" y="1736594"/>
                  </a:lnTo>
                  <a:lnTo>
                    <a:pt x="546123" y="1497194"/>
                  </a:lnTo>
                  <a:lnTo>
                    <a:pt x="539182" y="1260148"/>
                  </a:lnTo>
                  <a:lnTo>
                    <a:pt x="531208" y="1028150"/>
                  </a:lnTo>
                  <a:lnTo>
                    <a:pt x="522298" y="803891"/>
                  </a:lnTo>
                  <a:lnTo>
                    <a:pt x="512550" y="590064"/>
                  </a:lnTo>
                  <a:lnTo>
                    <a:pt x="504748" y="438158"/>
                  </a:lnTo>
                  <a:lnTo>
                    <a:pt x="496571" y="294770"/>
                  </a:lnTo>
                  <a:lnTo>
                    <a:pt x="488060" y="161035"/>
                  </a:lnTo>
                  <a:lnTo>
                    <a:pt x="476123" y="0"/>
                  </a:lnTo>
                  <a:close/>
                </a:path>
              </a:pathLst>
            </a:custGeom>
            <a:solidFill>
              <a:srgbClr val="FFFFFF">
                <a:alpha val="19999"/>
              </a:srgbClr>
            </a:solidFill>
          </p:spPr>
          <p:txBody>
            <a:bodyPr wrap="square" lIns="0" tIns="0" rIns="0" bIns="0" rtlCol="0"/>
            <a:lstStyle/>
            <a:p>
              <a:endParaRPr/>
            </a:p>
          </p:txBody>
        </p:sp>
        <p:sp>
          <p:nvSpPr>
            <p:cNvPr id="8" name="object 8"/>
            <p:cNvSpPr/>
            <p:nvPr/>
          </p:nvSpPr>
          <p:spPr>
            <a:xfrm>
              <a:off x="6667500" y="0"/>
              <a:ext cx="5524500" cy="6858000"/>
            </a:xfrm>
            <a:custGeom>
              <a:avLst/>
              <a:gdLst/>
              <a:ahLst/>
              <a:cxnLst/>
              <a:rect l="l" t="t" r="r" b="b"/>
              <a:pathLst>
                <a:path w="5524500" h="6858000">
                  <a:moveTo>
                    <a:pt x="5524500" y="0"/>
                  </a:moveTo>
                  <a:lnTo>
                    <a:pt x="1143" y="0"/>
                  </a:lnTo>
                  <a:lnTo>
                    <a:pt x="26161" y="155701"/>
                  </a:lnTo>
                  <a:lnTo>
                    <a:pt x="50038" y="310642"/>
                  </a:lnTo>
                  <a:lnTo>
                    <a:pt x="73405" y="466344"/>
                  </a:lnTo>
                  <a:lnTo>
                    <a:pt x="93345" y="622680"/>
                  </a:lnTo>
                  <a:lnTo>
                    <a:pt x="113538" y="778383"/>
                  </a:lnTo>
                  <a:lnTo>
                    <a:pt x="132333" y="934720"/>
                  </a:lnTo>
                  <a:lnTo>
                    <a:pt x="148463" y="1089025"/>
                  </a:lnTo>
                  <a:lnTo>
                    <a:pt x="163702" y="1245362"/>
                  </a:lnTo>
                  <a:lnTo>
                    <a:pt x="177673" y="1401064"/>
                  </a:lnTo>
                  <a:lnTo>
                    <a:pt x="201802" y="1709039"/>
                  </a:lnTo>
                  <a:lnTo>
                    <a:pt x="211963" y="1861947"/>
                  </a:lnTo>
                  <a:lnTo>
                    <a:pt x="219836" y="2014854"/>
                  </a:lnTo>
                  <a:lnTo>
                    <a:pt x="228092" y="2167128"/>
                  </a:lnTo>
                  <a:lnTo>
                    <a:pt x="234950" y="2318004"/>
                  </a:lnTo>
                  <a:lnTo>
                    <a:pt x="239775" y="2467483"/>
                  </a:lnTo>
                  <a:lnTo>
                    <a:pt x="248030" y="2765171"/>
                  </a:lnTo>
                  <a:lnTo>
                    <a:pt x="251968" y="3057271"/>
                  </a:lnTo>
                  <a:lnTo>
                    <a:pt x="252856" y="3201289"/>
                  </a:lnTo>
                  <a:lnTo>
                    <a:pt x="251968" y="3343910"/>
                  </a:lnTo>
                  <a:lnTo>
                    <a:pt x="251968" y="3485261"/>
                  </a:lnTo>
                  <a:lnTo>
                    <a:pt x="249935" y="3625088"/>
                  </a:lnTo>
                  <a:lnTo>
                    <a:pt x="243967" y="3898138"/>
                  </a:lnTo>
                  <a:lnTo>
                    <a:pt x="240792" y="4031106"/>
                  </a:lnTo>
                  <a:lnTo>
                    <a:pt x="235966" y="4163441"/>
                  </a:lnTo>
                  <a:lnTo>
                    <a:pt x="230758" y="4293743"/>
                  </a:lnTo>
                  <a:lnTo>
                    <a:pt x="226059" y="4421378"/>
                  </a:lnTo>
                  <a:lnTo>
                    <a:pt x="212725" y="4670298"/>
                  </a:lnTo>
                  <a:lnTo>
                    <a:pt x="198627" y="4908931"/>
                  </a:lnTo>
                  <a:lnTo>
                    <a:pt x="183896" y="5138039"/>
                  </a:lnTo>
                  <a:lnTo>
                    <a:pt x="167640" y="5354701"/>
                  </a:lnTo>
                  <a:lnTo>
                    <a:pt x="150622" y="5561838"/>
                  </a:lnTo>
                  <a:lnTo>
                    <a:pt x="132333" y="5753862"/>
                  </a:lnTo>
                  <a:lnTo>
                    <a:pt x="114426" y="5934227"/>
                  </a:lnTo>
                  <a:lnTo>
                    <a:pt x="96393" y="6100191"/>
                  </a:lnTo>
                  <a:lnTo>
                    <a:pt x="79375" y="6252438"/>
                  </a:lnTo>
                  <a:lnTo>
                    <a:pt x="63373" y="6387541"/>
                  </a:lnTo>
                  <a:lnTo>
                    <a:pt x="48005" y="6509613"/>
                  </a:lnTo>
                  <a:lnTo>
                    <a:pt x="35305" y="6612483"/>
                  </a:lnTo>
                  <a:lnTo>
                    <a:pt x="23114" y="6698894"/>
                  </a:lnTo>
                  <a:lnTo>
                    <a:pt x="0" y="6857999"/>
                  </a:lnTo>
                  <a:lnTo>
                    <a:pt x="5524500" y="6858000"/>
                  </a:lnTo>
                  <a:lnTo>
                    <a:pt x="5524500" y="0"/>
                  </a:lnTo>
                  <a:close/>
                </a:path>
              </a:pathLst>
            </a:custGeom>
            <a:solidFill>
              <a:srgbClr val="FFFFFF"/>
            </a:solidFill>
          </p:spPr>
          <p:txBody>
            <a:bodyPr wrap="square" lIns="0" tIns="0" rIns="0" bIns="0" rtlCol="0"/>
            <a:lstStyle/>
            <a:p>
              <a:endParaRPr/>
            </a:p>
          </p:txBody>
        </p:sp>
        <p:sp>
          <p:nvSpPr>
            <p:cNvPr id="9" name="object 9"/>
            <p:cNvSpPr/>
            <p:nvPr/>
          </p:nvSpPr>
          <p:spPr>
            <a:xfrm>
              <a:off x="9515495" y="3401079"/>
              <a:ext cx="1301115" cy="1301115"/>
            </a:xfrm>
            <a:custGeom>
              <a:avLst/>
              <a:gdLst/>
              <a:ahLst/>
              <a:cxnLst/>
              <a:rect l="l" t="t" r="r" b="b"/>
              <a:pathLst>
                <a:path w="1301115" h="1301114">
                  <a:moveTo>
                    <a:pt x="1300979" y="0"/>
                  </a:moveTo>
                  <a:lnTo>
                    <a:pt x="1252234" y="958"/>
                  </a:lnTo>
                  <a:lnTo>
                    <a:pt x="1203942" y="3685"/>
                  </a:lnTo>
                  <a:lnTo>
                    <a:pt x="1156135" y="8151"/>
                  </a:lnTo>
                  <a:lnTo>
                    <a:pt x="1108844" y="14323"/>
                  </a:lnTo>
                  <a:lnTo>
                    <a:pt x="1062100" y="22169"/>
                  </a:lnTo>
                  <a:lnTo>
                    <a:pt x="1015935" y="31660"/>
                  </a:lnTo>
                  <a:lnTo>
                    <a:pt x="970379" y="42763"/>
                  </a:lnTo>
                  <a:lnTo>
                    <a:pt x="925465" y="55448"/>
                  </a:lnTo>
                  <a:lnTo>
                    <a:pt x="881224" y="69682"/>
                  </a:lnTo>
                  <a:lnTo>
                    <a:pt x="837686" y="85435"/>
                  </a:lnTo>
                  <a:lnTo>
                    <a:pt x="794884" y="102675"/>
                  </a:lnTo>
                  <a:lnTo>
                    <a:pt x="752849" y="121371"/>
                  </a:lnTo>
                  <a:lnTo>
                    <a:pt x="711611" y="141491"/>
                  </a:lnTo>
                  <a:lnTo>
                    <a:pt x="671203" y="163005"/>
                  </a:lnTo>
                  <a:lnTo>
                    <a:pt x="631655" y="185880"/>
                  </a:lnTo>
                  <a:lnTo>
                    <a:pt x="593000" y="210086"/>
                  </a:lnTo>
                  <a:lnTo>
                    <a:pt x="555267" y="235592"/>
                  </a:lnTo>
                  <a:lnTo>
                    <a:pt x="518489" y="262365"/>
                  </a:lnTo>
                  <a:lnTo>
                    <a:pt x="482698" y="290375"/>
                  </a:lnTo>
                  <a:lnTo>
                    <a:pt x="447923" y="319591"/>
                  </a:lnTo>
                  <a:lnTo>
                    <a:pt x="414197" y="349980"/>
                  </a:lnTo>
                  <a:lnTo>
                    <a:pt x="381552" y="381512"/>
                  </a:lnTo>
                  <a:lnTo>
                    <a:pt x="350017" y="414155"/>
                  </a:lnTo>
                  <a:lnTo>
                    <a:pt x="319625" y="447879"/>
                  </a:lnTo>
                  <a:lnTo>
                    <a:pt x="290407" y="482651"/>
                  </a:lnTo>
                  <a:lnTo>
                    <a:pt x="262395" y="518440"/>
                  </a:lnTo>
                  <a:lnTo>
                    <a:pt x="235619" y="555215"/>
                  </a:lnTo>
                  <a:lnTo>
                    <a:pt x="210111" y="592946"/>
                  </a:lnTo>
                  <a:lnTo>
                    <a:pt x="185902" y="631599"/>
                  </a:lnTo>
                  <a:lnTo>
                    <a:pt x="163024" y="671145"/>
                  </a:lnTo>
                  <a:lnTo>
                    <a:pt x="141508" y="711551"/>
                  </a:lnTo>
                  <a:lnTo>
                    <a:pt x="121385" y="752787"/>
                  </a:lnTo>
                  <a:lnTo>
                    <a:pt x="102688" y="794821"/>
                  </a:lnTo>
                  <a:lnTo>
                    <a:pt x="85446" y="837622"/>
                  </a:lnTo>
                  <a:lnTo>
                    <a:pt x="69691" y="881158"/>
                  </a:lnTo>
                  <a:lnTo>
                    <a:pt x="55455" y="925399"/>
                  </a:lnTo>
                  <a:lnTo>
                    <a:pt x="42769" y="970312"/>
                  </a:lnTo>
                  <a:lnTo>
                    <a:pt x="31664" y="1015867"/>
                  </a:lnTo>
                  <a:lnTo>
                    <a:pt x="22172" y="1062032"/>
                  </a:lnTo>
                  <a:lnTo>
                    <a:pt x="14324" y="1108775"/>
                  </a:lnTo>
                  <a:lnTo>
                    <a:pt x="8152" y="1156067"/>
                  </a:lnTo>
                  <a:lnTo>
                    <a:pt x="3686" y="1203874"/>
                  </a:lnTo>
                  <a:lnTo>
                    <a:pt x="958" y="1252167"/>
                  </a:lnTo>
                  <a:lnTo>
                    <a:pt x="0" y="1300913"/>
                  </a:lnTo>
                  <a:lnTo>
                    <a:pt x="246242" y="1300913"/>
                  </a:lnTo>
                  <a:lnTo>
                    <a:pt x="247384" y="1252660"/>
                  </a:lnTo>
                  <a:lnTo>
                    <a:pt x="250660" y="1204964"/>
                  </a:lnTo>
                  <a:lnTo>
                    <a:pt x="256025" y="1157872"/>
                  </a:lnTo>
                  <a:lnTo>
                    <a:pt x="263432" y="1111430"/>
                  </a:lnTo>
                  <a:lnTo>
                    <a:pt x="272834" y="1065685"/>
                  </a:lnTo>
                  <a:lnTo>
                    <a:pt x="284185" y="1020682"/>
                  </a:lnTo>
                  <a:lnTo>
                    <a:pt x="297439" y="976469"/>
                  </a:lnTo>
                  <a:lnTo>
                    <a:pt x="312549" y="933092"/>
                  </a:lnTo>
                  <a:lnTo>
                    <a:pt x="329469" y="890597"/>
                  </a:lnTo>
                  <a:lnTo>
                    <a:pt x="348152" y="849030"/>
                  </a:lnTo>
                  <a:lnTo>
                    <a:pt x="368553" y="808439"/>
                  </a:lnTo>
                  <a:lnTo>
                    <a:pt x="390625" y="768868"/>
                  </a:lnTo>
                  <a:lnTo>
                    <a:pt x="414320" y="730366"/>
                  </a:lnTo>
                  <a:lnTo>
                    <a:pt x="439594" y="692978"/>
                  </a:lnTo>
                  <a:lnTo>
                    <a:pt x="466400" y="656750"/>
                  </a:lnTo>
                  <a:lnTo>
                    <a:pt x="494690" y="621729"/>
                  </a:lnTo>
                  <a:lnTo>
                    <a:pt x="524420" y="587961"/>
                  </a:lnTo>
                  <a:lnTo>
                    <a:pt x="555542" y="555494"/>
                  </a:lnTo>
                  <a:lnTo>
                    <a:pt x="588010" y="524372"/>
                  </a:lnTo>
                  <a:lnTo>
                    <a:pt x="621778" y="494643"/>
                  </a:lnTo>
                  <a:lnTo>
                    <a:pt x="656799" y="466353"/>
                  </a:lnTo>
                  <a:lnTo>
                    <a:pt x="693028" y="439548"/>
                  </a:lnTo>
                  <a:lnTo>
                    <a:pt x="730416" y="414275"/>
                  </a:lnTo>
                  <a:lnTo>
                    <a:pt x="768919" y="390581"/>
                  </a:lnTo>
                  <a:lnTo>
                    <a:pt x="808490" y="368510"/>
                  </a:lnTo>
                  <a:lnTo>
                    <a:pt x="849082" y="348111"/>
                  </a:lnTo>
                  <a:lnTo>
                    <a:pt x="890649" y="329429"/>
                  </a:lnTo>
                  <a:lnTo>
                    <a:pt x="933145" y="312511"/>
                  </a:lnTo>
                  <a:lnTo>
                    <a:pt x="976523" y="297403"/>
                  </a:lnTo>
                  <a:lnTo>
                    <a:pt x="1020738" y="284152"/>
                  </a:lnTo>
                  <a:lnTo>
                    <a:pt x="1065741" y="272803"/>
                  </a:lnTo>
                  <a:lnTo>
                    <a:pt x="1111488" y="263404"/>
                  </a:lnTo>
                  <a:lnTo>
                    <a:pt x="1157931" y="256001"/>
                  </a:lnTo>
                  <a:lnTo>
                    <a:pt x="1205025" y="250639"/>
                  </a:lnTo>
                  <a:lnTo>
                    <a:pt x="1252723" y="247367"/>
                  </a:lnTo>
                  <a:lnTo>
                    <a:pt x="1300979" y="246229"/>
                  </a:lnTo>
                  <a:lnTo>
                    <a:pt x="1300979" y="0"/>
                  </a:lnTo>
                  <a:close/>
                </a:path>
              </a:pathLst>
            </a:custGeom>
            <a:solidFill>
              <a:srgbClr val="00AFEF"/>
            </a:solidFill>
          </p:spPr>
          <p:txBody>
            <a:bodyPr wrap="square" lIns="0" tIns="0" rIns="0" bIns="0" rtlCol="0"/>
            <a:lstStyle/>
            <a:p>
              <a:endParaRPr/>
            </a:p>
          </p:txBody>
        </p:sp>
        <p:sp>
          <p:nvSpPr>
            <p:cNvPr id="10" name="object 10"/>
            <p:cNvSpPr/>
            <p:nvPr/>
          </p:nvSpPr>
          <p:spPr>
            <a:xfrm>
              <a:off x="9515495" y="3401079"/>
              <a:ext cx="1301115" cy="1301115"/>
            </a:xfrm>
            <a:custGeom>
              <a:avLst/>
              <a:gdLst/>
              <a:ahLst/>
              <a:cxnLst/>
              <a:rect l="l" t="t" r="r" b="b"/>
              <a:pathLst>
                <a:path w="1301115" h="1301114">
                  <a:moveTo>
                    <a:pt x="246242" y="1300913"/>
                  </a:moveTo>
                  <a:lnTo>
                    <a:pt x="0" y="1300913"/>
                  </a:lnTo>
                  <a:lnTo>
                    <a:pt x="958" y="1252167"/>
                  </a:lnTo>
                  <a:lnTo>
                    <a:pt x="3686" y="1203874"/>
                  </a:lnTo>
                  <a:lnTo>
                    <a:pt x="8152" y="1156067"/>
                  </a:lnTo>
                  <a:lnTo>
                    <a:pt x="14324" y="1108775"/>
                  </a:lnTo>
                  <a:lnTo>
                    <a:pt x="22172" y="1062032"/>
                  </a:lnTo>
                  <a:lnTo>
                    <a:pt x="31664" y="1015867"/>
                  </a:lnTo>
                  <a:lnTo>
                    <a:pt x="42769" y="970312"/>
                  </a:lnTo>
                  <a:lnTo>
                    <a:pt x="55455" y="925399"/>
                  </a:lnTo>
                  <a:lnTo>
                    <a:pt x="69691" y="881158"/>
                  </a:lnTo>
                  <a:lnTo>
                    <a:pt x="85446" y="837622"/>
                  </a:lnTo>
                  <a:lnTo>
                    <a:pt x="102688" y="794821"/>
                  </a:lnTo>
                  <a:lnTo>
                    <a:pt x="121385" y="752787"/>
                  </a:lnTo>
                  <a:lnTo>
                    <a:pt x="141508" y="711551"/>
                  </a:lnTo>
                  <a:lnTo>
                    <a:pt x="163024" y="671145"/>
                  </a:lnTo>
                  <a:lnTo>
                    <a:pt x="185902" y="631599"/>
                  </a:lnTo>
                  <a:lnTo>
                    <a:pt x="210111" y="592946"/>
                  </a:lnTo>
                  <a:lnTo>
                    <a:pt x="235619" y="555215"/>
                  </a:lnTo>
                  <a:lnTo>
                    <a:pt x="262395" y="518440"/>
                  </a:lnTo>
                  <a:lnTo>
                    <a:pt x="290407" y="482651"/>
                  </a:lnTo>
                  <a:lnTo>
                    <a:pt x="319625" y="447879"/>
                  </a:lnTo>
                  <a:lnTo>
                    <a:pt x="350017" y="414155"/>
                  </a:lnTo>
                  <a:lnTo>
                    <a:pt x="381552" y="381512"/>
                  </a:lnTo>
                  <a:lnTo>
                    <a:pt x="414197" y="349980"/>
                  </a:lnTo>
                  <a:lnTo>
                    <a:pt x="447923" y="319591"/>
                  </a:lnTo>
                  <a:lnTo>
                    <a:pt x="482698" y="290375"/>
                  </a:lnTo>
                  <a:lnTo>
                    <a:pt x="518489" y="262365"/>
                  </a:lnTo>
                  <a:lnTo>
                    <a:pt x="555267" y="235592"/>
                  </a:lnTo>
                  <a:lnTo>
                    <a:pt x="593000" y="210086"/>
                  </a:lnTo>
                  <a:lnTo>
                    <a:pt x="631655" y="185880"/>
                  </a:lnTo>
                  <a:lnTo>
                    <a:pt x="671203" y="163005"/>
                  </a:lnTo>
                  <a:lnTo>
                    <a:pt x="711611" y="141491"/>
                  </a:lnTo>
                  <a:lnTo>
                    <a:pt x="752849" y="121371"/>
                  </a:lnTo>
                  <a:lnTo>
                    <a:pt x="794884" y="102675"/>
                  </a:lnTo>
                  <a:lnTo>
                    <a:pt x="837686" y="85435"/>
                  </a:lnTo>
                  <a:lnTo>
                    <a:pt x="881224" y="69682"/>
                  </a:lnTo>
                  <a:lnTo>
                    <a:pt x="925465" y="55448"/>
                  </a:lnTo>
                  <a:lnTo>
                    <a:pt x="970379" y="42763"/>
                  </a:lnTo>
                  <a:lnTo>
                    <a:pt x="1015935" y="31660"/>
                  </a:lnTo>
                  <a:lnTo>
                    <a:pt x="1062100" y="22169"/>
                  </a:lnTo>
                  <a:lnTo>
                    <a:pt x="1108844" y="14323"/>
                  </a:lnTo>
                  <a:lnTo>
                    <a:pt x="1156135" y="8151"/>
                  </a:lnTo>
                  <a:lnTo>
                    <a:pt x="1203942" y="3685"/>
                  </a:lnTo>
                  <a:lnTo>
                    <a:pt x="1252234" y="958"/>
                  </a:lnTo>
                  <a:lnTo>
                    <a:pt x="1300979" y="0"/>
                  </a:lnTo>
                  <a:lnTo>
                    <a:pt x="1300979" y="246229"/>
                  </a:lnTo>
                  <a:lnTo>
                    <a:pt x="1252723" y="247367"/>
                  </a:lnTo>
                  <a:lnTo>
                    <a:pt x="1205025" y="250639"/>
                  </a:lnTo>
                  <a:lnTo>
                    <a:pt x="1157931" y="256001"/>
                  </a:lnTo>
                  <a:lnTo>
                    <a:pt x="1111488" y="263404"/>
                  </a:lnTo>
                  <a:lnTo>
                    <a:pt x="1065741" y="272803"/>
                  </a:lnTo>
                  <a:lnTo>
                    <a:pt x="1020738" y="284152"/>
                  </a:lnTo>
                  <a:lnTo>
                    <a:pt x="976523" y="297403"/>
                  </a:lnTo>
                  <a:lnTo>
                    <a:pt x="933145" y="312511"/>
                  </a:lnTo>
                  <a:lnTo>
                    <a:pt x="890649" y="329429"/>
                  </a:lnTo>
                  <a:lnTo>
                    <a:pt x="849082" y="348111"/>
                  </a:lnTo>
                  <a:lnTo>
                    <a:pt x="808490" y="368510"/>
                  </a:lnTo>
                  <a:lnTo>
                    <a:pt x="768919" y="390581"/>
                  </a:lnTo>
                  <a:lnTo>
                    <a:pt x="730416" y="414275"/>
                  </a:lnTo>
                  <a:lnTo>
                    <a:pt x="693028" y="439548"/>
                  </a:lnTo>
                  <a:lnTo>
                    <a:pt x="656799" y="466353"/>
                  </a:lnTo>
                  <a:lnTo>
                    <a:pt x="621778" y="494643"/>
                  </a:lnTo>
                  <a:lnTo>
                    <a:pt x="588010" y="524372"/>
                  </a:lnTo>
                  <a:lnTo>
                    <a:pt x="555542" y="555494"/>
                  </a:lnTo>
                  <a:lnTo>
                    <a:pt x="524420" y="587961"/>
                  </a:lnTo>
                  <a:lnTo>
                    <a:pt x="494690" y="621729"/>
                  </a:lnTo>
                  <a:lnTo>
                    <a:pt x="466400" y="656750"/>
                  </a:lnTo>
                  <a:lnTo>
                    <a:pt x="439594" y="692978"/>
                  </a:lnTo>
                  <a:lnTo>
                    <a:pt x="414320" y="730366"/>
                  </a:lnTo>
                  <a:lnTo>
                    <a:pt x="390625" y="768868"/>
                  </a:lnTo>
                  <a:lnTo>
                    <a:pt x="368553" y="808439"/>
                  </a:lnTo>
                  <a:lnTo>
                    <a:pt x="348152" y="849030"/>
                  </a:lnTo>
                  <a:lnTo>
                    <a:pt x="329469" y="890597"/>
                  </a:lnTo>
                  <a:lnTo>
                    <a:pt x="312549" y="933092"/>
                  </a:lnTo>
                  <a:lnTo>
                    <a:pt x="297439" y="976469"/>
                  </a:lnTo>
                  <a:lnTo>
                    <a:pt x="284185" y="1020682"/>
                  </a:lnTo>
                  <a:lnTo>
                    <a:pt x="272834" y="1065685"/>
                  </a:lnTo>
                  <a:lnTo>
                    <a:pt x="263432" y="1111430"/>
                  </a:lnTo>
                  <a:lnTo>
                    <a:pt x="256025" y="1157872"/>
                  </a:lnTo>
                  <a:lnTo>
                    <a:pt x="250660" y="1204964"/>
                  </a:lnTo>
                  <a:lnTo>
                    <a:pt x="247384" y="1252660"/>
                  </a:lnTo>
                  <a:lnTo>
                    <a:pt x="246242" y="1300913"/>
                  </a:lnTo>
                  <a:close/>
                </a:path>
              </a:pathLst>
            </a:custGeom>
            <a:ln w="12597">
              <a:solidFill>
                <a:srgbClr val="840F0D"/>
              </a:solidFill>
            </a:ln>
          </p:spPr>
          <p:txBody>
            <a:bodyPr wrap="square" lIns="0" tIns="0" rIns="0" bIns="0" rtlCol="0"/>
            <a:lstStyle/>
            <a:p>
              <a:endParaRPr/>
            </a:p>
          </p:txBody>
        </p:sp>
        <p:sp>
          <p:nvSpPr>
            <p:cNvPr id="11" name="object 11"/>
            <p:cNvSpPr/>
            <p:nvPr/>
          </p:nvSpPr>
          <p:spPr>
            <a:xfrm>
              <a:off x="8873240" y="2760499"/>
              <a:ext cx="1943735" cy="1941830"/>
            </a:xfrm>
            <a:custGeom>
              <a:avLst/>
              <a:gdLst/>
              <a:ahLst/>
              <a:cxnLst/>
              <a:rect l="l" t="t" r="r" b="b"/>
              <a:pathLst>
                <a:path w="1943734" h="1941829">
                  <a:moveTo>
                    <a:pt x="1943233" y="0"/>
                  </a:moveTo>
                  <a:lnTo>
                    <a:pt x="1894641" y="644"/>
                  </a:lnTo>
                  <a:lnTo>
                    <a:pt x="1846343" y="2470"/>
                  </a:lnTo>
                  <a:lnTo>
                    <a:pt x="1798353" y="5462"/>
                  </a:lnTo>
                  <a:lnTo>
                    <a:pt x="1750684" y="9607"/>
                  </a:lnTo>
                  <a:lnTo>
                    <a:pt x="1703350" y="14891"/>
                  </a:lnTo>
                  <a:lnTo>
                    <a:pt x="1656365" y="21301"/>
                  </a:lnTo>
                  <a:lnTo>
                    <a:pt x="1609743" y="28822"/>
                  </a:lnTo>
                  <a:lnTo>
                    <a:pt x="1563497" y="37441"/>
                  </a:lnTo>
                  <a:lnTo>
                    <a:pt x="1517642" y="47143"/>
                  </a:lnTo>
                  <a:lnTo>
                    <a:pt x="1472192" y="57915"/>
                  </a:lnTo>
                  <a:lnTo>
                    <a:pt x="1427160" y="69744"/>
                  </a:lnTo>
                  <a:lnTo>
                    <a:pt x="1382560" y="82614"/>
                  </a:lnTo>
                  <a:lnTo>
                    <a:pt x="1338406" y="96513"/>
                  </a:lnTo>
                  <a:lnTo>
                    <a:pt x="1294712" y="111426"/>
                  </a:lnTo>
                  <a:lnTo>
                    <a:pt x="1251491" y="127341"/>
                  </a:lnTo>
                  <a:lnTo>
                    <a:pt x="1166527" y="162115"/>
                  </a:lnTo>
                  <a:lnTo>
                    <a:pt x="1083623" y="200727"/>
                  </a:lnTo>
                  <a:lnTo>
                    <a:pt x="1002892" y="243064"/>
                  </a:lnTo>
                  <a:lnTo>
                    <a:pt x="924443" y="289016"/>
                  </a:lnTo>
                  <a:lnTo>
                    <a:pt x="848389" y="338473"/>
                  </a:lnTo>
                  <a:lnTo>
                    <a:pt x="774838" y="391323"/>
                  </a:lnTo>
                  <a:lnTo>
                    <a:pt x="703904" y="447455"/>
                  </a:lnTo>
                  <a:lnTo>
                    <a:pt x="635695" y="506760"/>
                  </a:lnTo>
                  <a:lnTo>
                    <a:pt x="570323" y="569125"/>
                  </a:lnTo>
                  <a:lnTo>
                    <a:pt x="507900" y="634441"/>
                  </a:lnTo>
                  <a:lnTo>
                    <a:pt x="448535" y="702597"/>
                  </a:lnTo>
                  <a:lnTo>
                    <a:pt x="392340" y="773481"/>
                  </a:lnTo>
                  <a:lnTo>
                    <a:pt x="339426" y="846984"/>
                  </a:lnTo>
                  <a:lnTo>
                    <a:pt x="289903" y="922994"/>
                  </a:lnTo>
                  <a:lnTo>
                    <a:pt x="243882" y="1001400"/>
                  </a:lnTo>
                  <a:lnTo>
                    <a:pt x="201474" y="1082092"/>
                  </a:lnTo>
                  <a:lnTo>
                    <a:pt x="162790" y="1164960"/>
                  </a:lnTo>
                  <a:lnTo>
                    <a:pt x="127941" y="1249891"/>
                  </a:lnTo>
                  <a:lnTo>
                    <a:pt x="111990" y="1293096"/>
                  </a:lnTo>
                  <a:lnTo>
                    <a:pt x="97038" y="1336776"/>
                  </a:lnTo>
                  <a:lnTo>
                    <a:pt x="83101" y="1380916"/>
                  </a:lnTo>
                  <a:lnTo>
                    <a:pt x="70192" y="1425503"/>
                  </a:lnTo>
                  <a:lnTo>
                    <a:pt x="58324" y="1470524"/>
                  </a:lnTo>
                  <a:lnTo>
                    <a:pt x="47512" y="1515963"/>
                  </a:lnTo>
                  <a:lnTo>
                    <a:pt x="37770" y="1561807"/>
                  </a:lnTo>
                  <a:lnTo>
                    <a:pt x="29111" y="1608044"/>
                  </a:lnTo>
                  <a:lnTo>
                    <a:pt x="21550" y="1654657"/>
                  </a:lnTo>
                  <a:lnTo>
                    <a:pt x="15099" y="1701635"/>
                  </a:lnTo>
                  <a:lnTo>
                    <a:pt x="9774" y="1748962"/>
                  </a:lnTo>
                  <a:lnTo>
                    <a:pt x="5587" y="1796625"/>
                  </a:lnTo>
                  <a:lnTo>
                    <a:pt x="2554" y="1844611"/>
                  </a:lnTo>
                  <a:lnTo>
                    <a:pt x="686" y="1892905"/>
                  </a:lnTo>
                  <a:lnTo>
                    <a:pt x="0" y="1941493"/>
                  </a:lnTo>
                  <a:lnTo>
                    <a:pt x="246242" y="1941493"/>
                  </a:lnTo>
                  <a:lnTo>
                    <a:pt x="247018" y="1893238"/>
                  </a:lnTo>
                  <a:lnTo>
                    <a:pt x="249127" y="1845318"/>
                  </a:lnTo>
                  <a:lnTo>
                    <a:pt x="252550" y="1797751"/>
                  </a:lnTo>
                  <a:lnTo>
                    <a:pt x="257269" y="1750555"/>
                  </a:lnTo>
                  <a:lnTo>
                    <a:pt x="263268" y="1703748"/>
                  </a:lnTo>
                  <a:lnTo>
                    <a:pt x="270526" y="1657347"/>
                  </a:lnTo>
                  <a:lnTo>
                    <a:pt x="279028" y="1611370"/>
                  </a:lnTo>
                  <a:lnTo>
                    <a:pt x="288755" y="1565835"/>
                  </a:lnTo>
                  <a:lnTo>
                    <a:pt x="299689" y="1520760"/>
                  </a:lnTo>
                  <a:lnTo>
                    <a:pt x="311813" y="1476163"/>
                  </a:lnTo>
                  <a:lnTo>
                    <a:pt x="325108" y="1432061"/>
                  </a:lnTo>
                  <a:lnTo>
                    <a:pt x="339557" y="1388473"/>
                  </a:lnTo>
                  <a:lnTo>
                    <a:pt x="355142" y="1345415"/>
                  </a:lnTo>
                  <a:lnTo>
                    <a:pt x="371846" y="1302906"/>
                  </a:lnTo>
                  <a:lnTo>
                    <a:pt x="389649" y="1260964"/>
                  </a:lnTo>
                  <a:lnTo>
                    <a:pt x="408536" y="1219607"/>
                  </a:lnTo>
                  <a:lnTo>
                    <a:pt x="428486" y="1178852"/>
                  </a:lnTo>
                  <a:lnTo>
                    <a:pt x="449484" y="1138717"/>
                  </a:lnTo>
                  <a:lnTo>
                    <a:pt x="471511" y="1099220"/>
                  </a:lnTo>
                  <a:lnTo>
                    <a:pt x="494549" y="1060378"/>
                  </a:lnTo>
                  <a:lnTo>
                    <a:pt x="518581" y="1022210"/>
                  </a:lnTo>
                  <a:lnTo>
                    <a:pt x="543588" y="984734"/>
                  </a:lnTo>
                  <a:lnTo>
                    <a:pt x="569553" y="947966"/>
                  </a:lnTo>
                  <a:lnTo>
                    <a:pt x="596458" y="911926"/>
                  </a:lnTo>
                  <a:lnTo>
                    <a:pt x="624285" y="876630"/>
                  </a:lnTo>
                  <a:lnTo>
                    <a:pt x="653016" y="842097"/>
                  </a:lnTo>
                  <a:lnTo>
                    <a:pt x="682634" y="808344"/>
                  </a:lnTo>
                  <a:lnTo>
                    <a:pt x="713120" y="775389"/>
                  </a:lnTo>
                  <a:lnTo>
                    <a:pt x="744458" y="743251"/>
                  </a:lnTo>
                  <a:lnTo>
                    <a:pt x="776628" y="711946"/>
                  </a:lnTo>
                  <a:lnTo>
                    <a:pt x="809613" y="681493"/>
                  </a:lnTo>
                  <a:lnTo>
                    <a:pt x="843396" y="651909"/>
                  </a:lnTo>
                  <a:lnTo>
                    <a:pt x="877959" y="623212"/>
                  </a:lnTo>
                  <a:lnTo>
                    <a:pt x="913283" y="595420"/>
                  </a:lnTo>
                  <a:lnTo>
                    <a:pt x="949351" y="568552"/>
                  </a:lnTo>
                  <a:lnTo>
                    <a:pt x="986145" y="542624"/>
                  </a:lnTo>
                  <a:lnTo>
                    <a:pt x="1023647" y="517654"/>
                  </a:lnTo>
                  <a:lnTo>
                    <a:pt x="1061840" y="493660"/>
                  </a:lnTo>
                  <a:lnTo>
                    <a:pt x="1100705" y="470661"/>
                  </a:lnTo>
                  <a:lnTo>
                    <a:pt x="1140225" y="448674"/>
                  </a:lnTo>
                  <a:lnTo>
                    <a:pt x="1180382" y="427716"/>
                  </a:lnTo>
                  <a:lnTo>
                    <a:pt x="1221158" y="407806"/>
                  </a:lnTo>
                  <a:lnTo>
                    <a:pt x="1262535" y="388960"/>
                  </a:lnTo>
                  <a:lnTo>
                    <a:pt x="1304496" y="371199"/>
                  </a:lnTo>
                  <a:lnTo>
                    <a:pt x="1347023" y="354538"/>
                  </a:lnTo>
                  <a:lnTo>
                    <a:pt x="1390097" y="338995"/>
                  </a:lnTo>
                  <a:lnTo>
                    <a:pt x="1433702" y="324589"/>
                  </a:lnTo>
                  <a:lnTo>
                    <a:pt x="1477818" y="311338"/>
                  </a:lnTo>
                  <a:lnTo>
                    <a:pt x="1522429" y="299259"/>
                  </a:lnTo>
                  <a:lnTo>
                    <a:pt x="1567517" y="288369"/>
                  </a:lnTo>
                  <a:lnTo>
                    <a:pt x="1613063" y="278688"/>
                  </a:lnTo>
                  <a:lnTo>
                    <a:pt x="1659050" y="270232"/>
                  </a:lnTo>
                  <a:lnTo>
                    <a:pt x="1705460" y="263019"/>
                  </a:lnTo>
                  <a:lnTo>
                    <a:pt x="1752275" y="257067"/>
                  </a:lnTo>
                  <a:lnTo>
                    <a:pt x="1799478" y="252395"/>
                  </a:lnTo>
                  <a:lnTo>
                    <a:pt x="1847050" y="249019"/>
                  </a:lnTo>
                  <a:lnTo>
                    <a:pt x="1894975" y="246958"/>
                  </a:lnTo>
                  <a:lnTo>
                    <a:pt x="1943233" y="246229"/>
                  </a:lnTo>
                  <a:lnTo>
                    <a:pt x="1943233" y="0"/>
                  </a:lnTo>
                  <a:close/>
                </a:path>
              </a:pathLst>
            </a:custGeom>
            <a:solidFill>
              <a:srgbClr val="00AFEF"/>
            </a:solidFill>
          </p:spPr>
          <p:txBody>
            <a:bodyPr wrap="square" lIns="0" tIns="0" rIns="0" bIns="0" rtlCol="0"/>
            <a:lstStyle/>
            <a:p>
              <a:endParaRPr/>
            </a:p>
          </p:txBody>
        </p:sp>
        <p:sp>
          <p:nvSpPr>
            <p:cNvPr id="12" name="object 12"/>
            <p:cNvSpPr/>
            <p:nvPr/>
          </p:nvSpPr>
          <p:spPr>
            <a:xfrm>
              <a:off x="8873240" y="2760499"/>
              <a:ext cx="1943735" cy="1941830"/>
            </a:xfrm>
            <a:custGeom>
              <a:avLst/>
              <a:gdLst/>
              <a:ahLst/>
              <a:cxnLst/>
              <a:rect l="l" t="t" r="r" b="b"/>
              <a:pathLst>
                <a:path w="1943734" h="1941829">
                  <a:moveTo>
                    <a:pt x="246242" y="1941493"/>
                  </a:moveTo>
                  <a:lnTo>
                    <a:pt x="0" y="1941493"/>
                  </a:lnTo>
                  <a:lnTo>
                    <a:pt x="686" y="1892905"/>
                  </a:lnTo>
                  <a:lnTo>
                    <a:pt x="2554" y="1844611"/>
                  </a:lnTo>
                  <a:lnTo>
                    <a:pt x="5587" y="1796625"/>
                  </a:lnTo>
                  <a:lnTo>
                    <a:pt x="9774" y="1748962"/>
                  </a:lnTo>
                  <a:lnTo>
                    <a:pt x="15099" y="1701635"/>
                  </a:lnTo>
                  <a:lnTo>
                    <a:pt x="21550" y="1654657"/>
                  </a:lnTo>
                  <a:lnTo>
                    <a:pt x="29111" y="1608044"/>
                  </a:lnTo>
                  <a:lnTo>
                    <a:pt x="37770" y="1561807"/>
                  </a:lnTo>
                  <a:lnTo>
                    <a:pt x="47512" y="1515963"/>
                  </a:lnTo>
                  <a:lnTo>
                    <a:pt x="58324" y="1470524"/>
                  </a:lnTo>
                  <a:lnTo>
                    <a:pt x="70192" y="1425503"/>
                  </a:lnTo>
                  <a:lnTo>
                    <a:pt x="83101" y="1380916"/>
                  </a:lnTo>
                  <a:lnTo>
                    <a:pt x="97038" y="1336776"/>
                  </a:lnTo>
                  <a:lnTo>
                    <a:pt x="111990" y="1293096"/>
                  </a:lnTo>
                  <a:lnTo>
                    <a:pt x="127941" y="1249891"/>
                  </a:lnTo>
                  <a:lnTo>
                    <a:pt x="144880" y="1207174"/>
                  </a:lnTo>
                  <a:lnTo>
                    <a:pt x="162790" y="1164960"/>
                  </a:lnTo>
                  <a:lnTo>
                    <a:pt x="181660" y="1123261"/>
                  </a:lnTo>
                  <a:lnTo>
                    <a:pt x="201474" y="1082092"/>
                  </a:lnTo>
                  <a:lnTo>
                    <a:pt x="222219" y="1041467"/>
                  </a:lnTo>
                  <a:lnTo>
                    <a:pt x="243882" y="1001400"/>
                  </a:lnTo>
                  <a:lnTo>
                    <a:pt x="266447" y="961904"/>
                  </a:lnTo>
                  <a:lnTo>
                    <a:pt x="289903" y="922994"/>
                  </a:lnTo>
                  <a:lnTo>
                    <a:pt x="314233" y="884682"/>
                  </a:lnTo>
                  <a:lnTo>
                    <a:pt x="339426" y="846984"/>
                  </a:lnTo>
                  <a:lnTo>
                    <a:pt x="365466" y="809912"/>
                  </a:lnTo>
                  <a:lnTo>
                    <a:pt x="392340" y="773481"/>
                  </a:lnTo>
                  <a:lnTo>
                    <a:pt x="420035" y="737705"/>
                  </a:lnTo>
                  <a:lnTo>
                    <a:pt x="448535" y="702597"/>
                  </a:lnTo>
                  <a:lnTo>
                    <a:pt x="477828" y="668171"/>
                  </a:lnTo>
                  <a:lnTo>
                    <a:pt x="507900" y="634441"/>
                  </a:lnTo>
                  <a:lnTo>
                    <a:pt x="538736" y="601421"/>
                  </a:lnTo>
                  <a:lnTo>
                    <a:pt x="570323" y="569125"/>
                  </a:lnTo>
                  <a:lnTo>
                    <a:pt x="602648" y="537567"/>
                  </a:lnTo>
                  <a:lnTo>
                    <a:pt x="635695" y="506760"/>
                  </a:lnTo>
                  <a:lnTo>
                    <a:pt x="669451" y="476718"/>
                  </a:lnTo>
                  <a:lnTo>
                    <a:pt x="703904" y="447455"/>
                  </a:lnTo>
                  <a:lnTo>
                    <a:pt x="739037" y="418985"/>
                  </a:lnTo>
                  <a:lnTo>
                    <a:pt x="774838" y="391323"/>
                  </a:lnTo>
                  <a:lnTo>
                    <a:pt x="811294" y="364480"/>
                  </a:lnTo>
                  <a:lnTo>
                    <a:pt x="848389" y="338473"/>
                  </a:lnTo>
                  <a:lnTo>
                    <a:pt x="886110" y="313313"/>
                  </a:lnTo>
                  <a:lnTo>
                    <a:pt x="924443" y="289016"/>
                  </a:lnTo>
                  <a:lnTo>
                    <a:pt x="963375" y="265595"/>
                  </a:lnTo>
                  <a:lnTo>
                    <a:pt x="1002892" y="243064"/>
                  </a:lnTo>
                  <a:lnTo>
                    <a:pt x="1042979" y="221437"/>
                  </a:lnTo>
                  <a:lnTo>
                    <a:pt x="1083623" y="200727"/>
                  </a:lnTo>
                  <a:lnTo>
                    <a:pt x="1124810" y="180949"/>
                  </a:lnTo>
                  <a:lnTo>
                    <a:pt x="1166527" y="162115"/>
                  </a:lnTo>
                  <a:lnTo>
                    <a:pt x="1208758" y="144242"/>
                  </a:lnTo>
                  <a:lnTo>
                    <a:pt x="1251491" y="127341"/>
                  </a:lnTo>
                  <a:lnTo>
                    <a:pt x="1294712" y="111426"/>
                  </a:lnTo>
                  <a:lnTo>
                    <a:pt x="1338406" y="96513"/>
                  </a:lnTo>
                  <a:lnTo>
                    <a:pt x="1382560" y="82614"/>
                  </a:lnTo>
                  <a:lnTo>
                    <a:pt x="1427160" y="69744"/>
                  </a:lnTo>
                  <a:lnTo>
                    <a:pt x="1472192" y="57915"/>
                  </a:lnTo>
                  <a:lnTo>
                    <a:pt x="1517642" y="47143"/>
                  </a:lnTo>
                  <a:lnTo>
                    <a:pt x="1563497" y="37441"/>
                  </a:lnTo>
                  <a:lnTo>
                    <a:pt x="1609743" y="28822"/>
                  </a:lnTo>
                  <a:lnTo>
                    <a:pt x="1656365" y="21301"/>
                  </a:lnTo>
                  <a:lnTo>
                    <a:pt x="1703350" y="14891"/>
                  </a:lnTo>
                  <a:lnTo>
                    <a:pt x="1750684" y="9607"/>
                  </a:lnTo>
                  <a:lnTo>
                    <a:pt x="1798353" y="5462"/>
                  </a:lnTo>
                  <a:lnTo>
                    <a:pt x="1846343" y="2470"/>
                  </a:lnTo>
                  <a:lnTo>
                    <a:pt x="1894641" y="644"/>
                  </a:lnTo>
                  <a:lnTo>
                    <a:pt x="1943233" y="0"/>
                  </a:lnTo>
                  <a:lnTo>
                    <a:pt x="1943233" y="246229"/>
                  </a:lnTo>
                  <a:lnTo>
                    <a:pt x="1894975" y="246958"/>
                  </a:lnTo>
                  <a:lnTo>
                    <a:pt x="1847050" y="249019"/>
                  </a:lnTo>
                  <a:lnTo>
                    <a:pt x="1799478" y="252395"/>
                  </a:lnTo>
                  <a:lnTo>
                    <a:pt x="1752275" y="257067"/>
                  </a:lnTo>
                  <a:lnTo>
                    <a:pt x="1705460" y="263019"/>
                  </a:lnTo>
                  <a:lnTo>
                    <a:pt x="1659050" y="270232"/>
                  </a:lnTo>
                  <a:lnTo>
                    <a:pt x="1613063" y="278688"/>
                  </a:lnTo>
                  <a:lnTo>
                    <a:pt x="1567517" y="288369"/>
                  </a:lnTo>
                  <a:lnTo>
                    <a:pt x="1522429" y="299259"/>
                  </a:lnTo>
                  <a:lnTo>
                    <a:pt x="1477818" y="311338"/>
                  </a:lnTo>
                  <a:lnTo>
                    <a:pt x="1433702" y="324589"/>
                  </a:lnTo>
                  <a:lnTo>
                    <a:pt x="1390097" y="338995"/>
                  </a:lnTo>
                  <a:lnTo>
                    <a:pt x="1347023" y="354538"/>
                  </a:lnTo>
                  <a:lnTo>
                    <a:pt x="1304496" y="371199"/>
                  </a:lnTo>
                  <a:lnTo>
                    <a:pt x="1262535" y="388960"/>
                  </a:lnTo>
                  <a:lnTo>
                    <a:pt x="1221158" y="407806"/>
                  </a:lnTo>
                  <a:lnTo>
                    <a:pt x="1180382" y="427716"/>
                  </a:lnTo>
                  <a:lnTo>
                    <a:pt x="1140225" y="448674"/>
                  </a:lnTo>
                  <a:lnTo>
                    <a:pt x="1100705" y="470661"/>
                  </a:lnTo>
                  <a:lnTo>
                    <a:pt x="1061840" y="493660"/>
                  </a:lnTo>
                  <a:lnTo>
                    <a:pt x="1023647" y="517654"/>
                  </a:lnTo>
                  <a:lnTo>
                    <a:pt x="986145" y="542624"/>
                  </a:lnTo>
                  <a:lnTo>
                    <a:pt x="949351" y="568552"/>
                  </a:lnTo>
                  <a:lnTo>
                    <a:pt x="913283" y="595420"/>
                  </a:lnTo>
                  <a:lnTo>
                    <a:pt x="877959" y="623212"/>
                  </a:lnTo>
                  <a:lnTo>
                    <a:pt x="843396" y="651909"/>
                  </a:lnTo>
                  <a:lnTo>
                    <a:pt x="809613" y="681493"/>
                  </a:lnTo>
                  <a:lnTo>
                    <a:pt x="776628" y="711946"/>
                  </a:lnTo>
                  <a:lnTo>
                    <a:pt x="744458" y="743251"/>
                  </a:lnTo>
                  <a:lnTo>
                    <a:pt x="713120" y="775389"/>
                  </a:lnTo>
                  <a:lnTo>
                    <a:pt x="682634" y="808344"/>
                  </a:lnTo>
                  <a:lnTo>
                    <a:pt x="653016" y="842097"/>
                  </a:lnTo>
                  <a:lnTo>
                    <a:pt x="624285" y="876630"/>
                  </a:lnTo>
                  <a:lnTo>
                    <a:pt x="596458" y="911926"/>
                  </a:lnTo>
                  <a:lnTo>
                    <a:pt x="569553" y="947966"/>
                  </a:lnTo>
                  <a:lnTo>
                    <a:pt x="543588" y="984734"/>
                  </a:lnTo>
                  <a:lnTo>
                    <a:pt x="518581" y="1022210"/>
                  </a:lnTo>
                  <a:lnTo>
                    <a:pt x="494549" y="1060378"/>
                  </a:lnTo>
                  <a:lnTo>
                    <a:pt x="471511" y="1099220"/>
                  </a:lnTo>
                  <a:lnTo>
                    <a:pt x="449484" y="1138717"/>
                  </a:lnTo>
                  <a:lnTo>
                    <a:pt x="428486" y="1178852"/>
                  </a:lnTo>
                  <a:lnTo>
                    <a:pt x="408536" y="1219607"/>
                  </a:lnTo>
                  <a:lnTo>
                    <a:pt x="389649" y="1260964"/>
                  </a:lnTo>
                  <a:lnTo>
                    <a:pt x="371846" y="1302906"/>
                  </a:lnTo>
                  <a:lnTo>
                    <a:pt x="355142" y="1345415"/>
                  </a:lnTo>
                  <a:lnTo>
                    <a:pt x="339557" y="1388473"/>
                  </a:lnTo>
                  <a:lnTo>
                    <a:pt x="325108" y="1432061"/>
                  </a:lnTo>
                  <a:lnTo>
                    <a:pt x="311813" y="1476163"/>
                  </a:lnTo>
                  <a:lnTo>
                    <a:pt x="299689" y="1520760"/>
                  </a:lnTo>
                  <a:lnTo>
                    <a:pt x="288755" y="1565835"/>
                  </a:lnTo>
                  <a:lnTo>
                    <a:pt x="279028" y="1611370"/>
                  </a:lnTo>
                  <a:lnTo>
                    <a:pt x="270526" y="1657347"/>
                  </a:lnTo>
                  <a:lnTo>
                    <a:pt x="263268" y="1703748"/>
                  </a:lnTo>
                  <a:lnTo>
                    <a:pt x="257269" y="1750555"/>
                  </a:lnTo>
                  <a:lnTo>
                    <a:pt x="252550" y="1797751"/>
                  </a:lnTo>
                  <a:lnTo>
                    <a:pt x="249127" y="1845318"/>
                  </a:lnTo>
                  <a:lnTo>
                    <a:pt x="247018" y="1893238"/>
                  </a:lnTo>
                  <a:lnTo>
                    <a:pt x="246242" y="1941493"/>
                  </a:lnTo>
                  <a:close/>
                </a:path>
              </a:pathLst>
            </a:custGeom>
            <a:ln w="12597">
              <a:solidFill>
                <a:srgbClr val="840F0D"/>
              </a:solidFill>
            </a:ln>
          </p:spPr>
          <p:txBody>
            <a:bodyPr wrap="square" lIns="0" tIns="0" rIns="0" bIns="0" rtlCol="0"/>
            <a:lstStyle/>
            <a:p>
              <a:endParaRPr/>
            </a:p>
          </p:txBody>
        </p:sp>
        <p:sp>
          <p:nvSpPr>
            <p:cNvPr id="13" name="object 13"/>
            <p:cNvSpPr/>
            <p:nvPr/>
          </p:nvSpPr>
          <p:spPr>
            <a:xfrm>
              <a:off x="8230932" y="2116581"/>
              <a:ext cx="2585720" cy="2585720"/>
            </a:xfrm>
            <a:custGeom>
              <a:avLst/>
              <a:gdLst/>
              <a:ahLst/>
              <a:cxnLst/>
              <a:rect l="l" t="t" r="r" b="b"/>
              <a:pathLst>
                <a:path w="2585720" h="2585720">
                  <a:moveTo>
                    <a:pt x="2585541" y="0"/>
                  </a:moveTo>
                  <a:lnTo>
                    <a:pt x="2488657" y="1887"/>
                  </a:lnTo>
                  <a:lnTo>
                    <a:pt x="2392673" y="7292"/>
                  </a:lnTo>
                  <a:lnTo>
                    <a:pt x="2297653" y="16152"/>
                  </a:lnTo>
                  <a:lnTo>
                    <a:pt x="2203658" y="28405"/>
                  </a:lnTo>
                  <a:lnTo>
                    <a:pt x="2110751" y="43988"/>
                  </a:lnTo>
                  <a:lnTo>
                    <a:pt x="2018994" y="62840"/>
                  </a:lnTo>
                  <a:lnTo>
                    <a:pt x="1928450" y="84897"/>
                  </a:lnTo>
                  <a:lnTo>
                    <a:pt x="1839180" y="110098"/>
                  </a:lnTo>
                  <a:lnTo>
                    <a:pt x="1751248" y="138380"/>
                  </a:lnTo>
                  <a:lnTo>
                    <a:pt x="1664714" y="169681"/>
                  </a:lnTo>
                  <a:lnTo>
                    <a:pt x="1579642" y="203939"/>
                  </a:lnTo>
                  <a:lnTo>
                    <a:pt x="1496094" y="241091"/>
                  </a:lnTo>
                  <a:lnTo>
                    <a:pt x="1414133" y="281076"/>
                  </a:lnTo>
                  <a:lnTo>
                    <a:pt x="1333820" y="323830"/>
                  </a:lnTo>
                  <a:lnTo>
                    <a:pt x="1255217" y="369292"/>
                  </a:lnTo>
                  <a:lnTo>
                    <a:pt x="1178388" y="417398"/>
                  </a:lnTo>
                  <a:lnTo>
                    <a:pt x="1103395" y="468088"/>
                  </a:lnTo>
                  <a:lnTo>
                    <a:pt x="1030298" y="521298"/>
                  </a:lnTo>
                  <a:lnTo>
                    <a:pt x="959163" y="576967"/>
                  </a:lnTo>
                  <a:lnTo>
                    <a:pt x="890049" y="635032"/>
                  </a:lnTo>
                  <a:lnTo>
                    <a:pt x="823020" y="695430"/>
                  </a:lnTo>
                  <a:lnTo>
                    <a:pt x="758138" y="758100"/>
                  </a:lnTo>
                  <a:lnTo>
                    <a:pt x="695465" y="822978"/>
                  </a:lnTo>
                  <a:lnTo>
                    <a:pt x="635063" y="890004"/>
                  </a:lnTo>
                  <a:lnTo>
                    <a:pt x="576996" y="959114"/>
                  </a:lnTo>
                  <a:lnTo>
                    <a:pt x="521324" y="1030247"/>
                  </a:lnTo>
                  <a:lnTo>
                    <a:pt x="468111" y="1103339"/>
                  </a:lnTo>
                  <a:lnTo>
                    <a:pt x="417419" y="1178329"/>
                  </a:lnTo>
                  <a:lnTo>
                    <a:pt x="369310" y="1255154"/>
                  </a:lnTo>
                  <a:lnTo>
                    <a:pt x="323846" y="1333753"/>
                  </a:lnTo>
                  <a:lnTo>
                    <a:pt x="281090" y="1414062"/>
                  </a:lnTo>
                  <a:lnTo>
                    <a:pt x="241103" y="1496019"/>
                  </a:lnTo>
                  <a:lnTo>
                    <a:pt x="203949" y="1579563"/>
                  </a:lnTo>
                  <a:lnTo>
                    <a:pt x="169690" y="1664630"/>
                  </a:lnTo>
                  <a:lnTo>
                    <a:pt x="138387" y="1751159"/>
                  </a:lnTo>
                  <a:lnTo>
                    <a:pt x="110103" y="1839088"/>
                  </a:lnTo>
                  <a:lnTo>
                    <a:pt x="84901" y="1928353"/>
                  </a:lnTo>
                  <a:lnTo>
                    <a:pt x="62843" y="2018893"/>
                  </a:lnTo>
                  <a:lnTo>
                    <a:pt x="43990" y="2110645"/>
                  </a:lnTo>
                  <a:lnTo>
                    <a:pt x="28406" y="2203547"/>
                  </a:lnTo>
                  <a:lnTo>
                    <a:pt x="16153" y="2297537"/>
                  </a:lnTo>
                  <a:lnTo>
                    <a:pt x="7292" y="2392553"/>
                  </a:lnTo>
                  <a:lnTo>
                    <a:pt x="1887" y="2488532"/>
                  </a:lnTo>
                  <a:lnTo>
                    <a:pt x="0" y="2585411"/>
                  </a:lnTo>
                  <a:lnTo>
                    <a:pt x="246242" y="2585411"/>
                  </a:lnTo>
                  <a:lnTo>
                    <a:pt x="248291" y="2489032"/>
                  </a:lnTo>
                  <a:lnTo>
                    <a:pt x="254185" y="2393647"/>
                  </a:lnTo>
                  <a:lnTo>
                    <a:pt x="263849" y="2299330"/>
                  </a:lnTo>
                  <a:lnTo>
                    <a:pt x="277207" y="2206156"/>
                  </a:lnTo>
                  <a:lnTo>
                    <a:pt x="294183" y="2114200"/>
                  </a:lnTo>
                  <a:lnTo>
                    <a:pt x="314705" y="2023538"/>
                  </a:lnTo>
                  <a:lnTo>
                    <a:pt x="338695" y="1934244"/>
                  </a:lnTo>
                  <a:lnTo>
                    <a:pt x="366079" y="1846394"/>
                  </a:lnTo>
                  <a:lnTo>
                    <a:pt x="396783" y="1760062"/>
                  </a:lnTo>
                  <a:lnTo>
                    <a:pt x="430731" y="1675323"/>
                  </a:lnTo>
                  <a:lnTo>
                    <a:pt x="467848" y="1592253"/>
                  </a:lnTo>
                  <a:lnTo>
                    <a:pt x="508058" y="1510926"/>
                  </a:lnTo>
                  <a:lnTo>
                    <a:pt x="551288" y="1431418"/>
                  </a:lnTo>
                  <a:lnTo>
                    <a:pt x="597462" y="1353804"/>
                  </a:lnTo>
                  <a:lnTo>
                    <a:pt x="646505" y="1278158"/>
                  </a:lnTo>
                  <a:lnTo>
                    <a:pt x="698342" y="1204555"/>
                  </a:lnTo>
                  <a:lnTo>
                    <a:pt x="752898" y="1133071"/>
                  </a:lnTo>
                  <a:lnTo>
                    <a:pt x="810097" y="1063781"/>
                  </a:lnTo>
                  <a:lnTo>
                    <a:pt x="869866" y="996759"/>
                  </a:lnTo>
                  <a:lnTo>
                    <a:pt x="932128" y="932081"/>
                  </a:lnTo>
                  <a:lnTo>
                    <a:pt x="996809" y="869822"/>
                  </a:lnTo>
                  <a:lnTo>
                    <a:pt x="1063834" y="810057"/>
                  </a:lnTo>
                  <a:lnTo>
                    <a:pt x="1133128" y="752860"/>
                  </a:lnTo>
                  <a:lnTo>
                    <a:pt x="1204616" y="698307"/>
                  </a:lnTo>
                  <a:lnTo>
                    <a:pt x="1278222" y="646473"/>
                  </a:lnTo>
                  <a:lnTo>
                    <a:pt x="1353872" y="597432"/>
                  </a:lnTo>
                  <a:lnTo>
                    <a:pt x="1431490" y="551261"/>
                  </a:lnTo>
                  <a:lnTo>
                    <a:pt x="1511002" y="508033"/>
                  </a:lnTo>
                  <a:lnTo>
                    <a:pt x="1592333" y="467824"/>
                  </a:lnTo>
                  <a:lnTo>
                    <a:pt x="1675407" y="430709"/>
                  </a:lnTo>
                  <a:lnTo>
                    <a:pt x="1760150" y="396763"/>
                  </a:lnTo>
                  <a:lnTo>
                    <a:pt x="1846487" y="366061"/>
                  </a:lnTo>
                  <a:lnTo>
                    <a:pt x="1934342" y="338678"/>
                  </a:lnTo>
                  <a:lnTo>
                    <a:pt x="2023640" y="314689"/>
                  </a:lnTo>
                  <a:lnTo>
                    <a:pt x="2114307" y="294169"/>
                  </a:lnTo>
                  <a:lnTo>
                    <a:pt x="2206267" y="277193"/>
                  </a:lnTo>
                  <a:lnTo>
                    <a:pt x="2299446" y="263836"/>
                  </a:lnTo>
                  <a:lnTo>
                    <a:pt x="2393768" y="254173"/>
                  </a:lnTo>
                  <a:lnTo>
                    <a:pt x="2489158" y="248279"/>
                  </a:lnTo>
                  <a:lnTo>
                    <a:pt x="2585541" y="246229"/>
                  </a:lnTo>
                  <a:lnTo>
                    <a:pt x="2585541" y="0"/>
                  </a:lnTo>
                  <a:close/>
                </a:path>
              </a:pathLst>
            </a:custGeom>
            <a:solidFill>
              <a:srgbClr val="00AFEF"/>
            </a:solidFill>
          </p:spPr>
          <p:txBody>
            <a:bodyPr wrap="square" lIns="0" tIns="0" rIns="0" bIns="0" rtlCol="0"/>
            <a:lstStyle/>
            <a:p>
              <a:endParaRPr/>
            </a:p>
          </p:txBody>
        </p:sp>
        <p:sp>
          <p:nvSpPr>
            <p:cNvPr id="14" name="object 14"/>
            <p:cNvSpPr/>
            <p:nvPr/>
          </p:nvSpPr>
          <p:spPr>
            <a:xfrm>
              <a:off x="8230932" y="2116581"/>
              <a:ext cx="2585720" cy="2585720"/>
            </a:xfrm>
            <a:custGeom>
              <a:avLst/>
              <a:gdLst/>
              <a:ahLst/>
              <a:cxnLst/>
              <a:rect l="l" t="t" r="r" b="b"/>
              <a:pathLst>
                <a:path w="2585720" h="2585720">
                  <a:moveTo>
                    <a:pt x="246242" y="2585411"/>
                  </a:moveTo>
                  <a:lnTo>
                    <a:pt x="0" y="2585411"/>
                  </a:lnTo>
                  <a:lnTo>
                    <a:pt x="500" y="2536863"/>
                  </a:lnTo>
                  <a:lnTo>
                    <a:pt x="1887" y="2488532"/>
                  </a:lnTo>
                  <a:lnTo>
                    <a:pt x="4154" y="2440426"/>
                  </a:lnTo>
                  <a:lnTo>
                    <a:pt x="7292" y="2392553"/>
                  </a:lnTo>
                  <a:lnTo>
                    <a:pt x="11295" y="2344921"/>
                  </a:lnTo>
                  <a:lnTo>
                    <a:pt x="16153" y="2297537"/>
                  </a:lnTo>
                  <a:lnTo>
                    <a:pt x="21859" y="2250410"/>
                  </a:lnTo>
                  <a:lnTo>
                    <a:pt x="28406" y="2203547"/>
                  </a:lnTo>
                  <a:lnTo>
                    <a:pt x="35786" y="2156956"/>
                  </a:lnTo>
                  <a:lnTo>
                    <a:pt x="43990" y="2110645"/>
                  </a:lnTo>
                  <a:lnTo>
                    <a:pt x="53012" y="2064621"/>
                  </a:lnTo>
                  <a:lnTo>
                    <a:pt x="62843" y="2018893"/>
                  </a:lnTo>
                  <a:lnTo>
                    <a:pt x="73475" y="1973467"/>
                  </a:lnTo>
                  <a:lnTo>
                    <a:pt x="84901" y="1928353"/>
                  </a:lnTo>
                  <a:lnTo>
                    <a:pt x="97113" y="1883557"/>
                  </a:lnTo>
                  <a:lnTo>
                    <a:pt x="110103" y="1839088"/>
                  </a:lnTo>
                  <a:lnTo>
                    <a:pt x="123864" y="1794952"/>
                  </a:lnTo>
                  <a:lnTo>
                    <a:pt x="138387" y="1751159"/>
                  </a:lnTo>
                  <a:lnTo>
                    <a:pt x="153665" y="1707716"/>
                  </a:lnTo>
                  <a:lnTo>
                    <a:pt x="169690" y="1664630"/>
                  </a:lnTo>
                  <a:lnTo>
                    <a:pt x="186454" y="1621910"/>
                  </a:lnTo>
                  <a:lnTo>
                    <a:pt x="203949" y="1579563"/>
                  </a:lnTo>
                  <a:lnTo>
                    <a:pt x="222168" y="1537597"/>
                  </a:lnTo>
                  <a:lnTo>
                    <a:pt x="241103" y="1496019"/>
                  </a:lnTo>
                  <a:lnTo>
                    <a:pt x="260747" y="1454838"/>
                  </a:lnTo>
                  <a:lnTo>
                    <a:pt x="281090" y="1414062"/>
                  </a:lnTo>
                  <a:lnTo>
                    <a:pt x="302126" y="1373697"/>
                  </a:lnTo>
                  <a:lnTo>
                    <a:pt x="323846" y="1333753"/>
                  </a:lnTo>
                  <a:lnTo>
                    <a:pt x="346243" y="1294236"/>
                  </a:lnTo>
                  <a:lnTo>
                    <a:pt x="369310" y="1255154"/>
                  </a:lnTo>
                  <a:lnTo>
                    <a:pt x="393038" y="1216516"/>
                  </a:lnTo>
                  <a:lnTo>
                    <a:pt x="417419" y="1178329"/>
                  </a:lnTo>
                  <a:lnTo>
                    <a:pt x="442446" y="1140601"/>
                  </a:lnTo>
                  <a:lnTo>
                    <a:pt x="468111" y="1103339"/>
                  </a:lnTo>
                  <a:lnTo>
                    <a:pt x="494407" y="1066552"/>
                  </a:lnTo>
                  <a:lnTo>
                    <a:pt x="521324" y="1030247"/>
                  </a:lnTo>
                  <a:lnTo>
                    <a:pt x="548857" y="994432"/>
                  </a:lnTo>
                  <a:lnTo>
                    <a:pt x="576996" y="959114"/>
                  </a:lnTo>
                  <a:lnTo>
                    <a:pt x="605734" y="924303"/>
                  </a:lnTo>
                  <a:lnTo>
                    <a:pt x="635063" y="890004"/>
                  </a:lnTo>
                  <a:lnTo>
                    <a:pt x="664976" y="856227"/>
                  </a:lnTo>
                  <a:lnTo>
                    <a:pt x="695465" y="822978"/>
                  </a:lnTo>
                  <a:lnTo>
                    <a:pt x="726521" y="790267"/>
                  </a:lnTo>
                  <a:lnTo>
                    <a:pt x="758138" y="758100"/>
                  </a:lnTo>
                  <a:lnTo>
                    <a:pt x="790306" y="726485"/>
                  </a:lnTo>
                  <a:lnTo>
                    <a:pt x="823020" y="695430"/>
                  </a:lnTo>
                  <a:lnTo>
                    <a:pt x="856270" y="664943"/>
                  </a:lnTo>
                  <a:lnTo>
                    <a:pt x="890049" y="635032"/>
                  </a:lnTo>
                  <a:lnTo>
                    <a:pt x="924349" y="605704"/>
                  </a:lnTo>
                  <a:lnTo>
                    <a:pt x="959163" y="576967"/>
                  </a:lnTo>
                  <a:lnTo>
                    <a:pt x="994482" y="548829"/>
                  </a:lnTo>
                  <a:lnTo>
                    <a:pt x="1030298" y="521298"/>
                  </a:lnTo>
                  <a:lnTo>
                    <a:pt x="1066605" y="494382"/>
                  </a:lnTo>
                  <a:lnTo>
                    <a:pt x="1103395" y="468088"/>
                  </a:lnTo>
                  <a:lnTo>
                    <a:pt x="1140658" y="442424"/>
                  </a:lnTo>
                  <a:lnTo>
                    <a:pt x="1178388" y="417398"/>
                  </a:lnTo>
                  <a:lnTo>
                    <a:pt x="1216577" y="393018"/>
                  </a:lnTo>
                  <a:lnTo>
                    <a:pt x="1255217" y="369292"/>
                  </a:lnTo>
                  <a:lnTo>
                    <a:pt x="1294301" y="346226"/>
                  </a:lnTo>
                  <a:lnTo>
                    <a:pt x="1333820" y="323830"/>
                  </a:lnTo>
                  <a:lnTo>
                    <a:pt x="1373766" y="302111"/>
                  </a:lnTo>
                  <a:lnTo>
                    <a:pt x="1414133" y="281076"/>
                  </a:lnTo>
                  <a:lnTo>
                    <a:pt x="1454911" y="260734"/>
                  </a:lnTo>
                  <a:lnTo>
                    <a:pt x="1496094" y="241091"/>
                  </a:lnTo>
                  <a:lnTo>
                    <a:pt x="1537674" y="222157"/>
                  </a:lnTo>
                  <a:lnTo>
                    <a:pt x="1579642" y="203939"/>
                  </a:lnTo>
                  <a:lnTo>
                    <a:pt x="1621992" y="186445"/>
                  </a:lnTo>
                  <a:lnTo>
                    <a:pt x="1664714" y="169681"/>
                  </a:lnTo>
                  <a:lnTo>
                    <a:pt x="1707802" y="153657"/>
                  </a:lnTo>
                  <a:lnTo>
                    <a:pt x="1751248" y="138380"/>
                  </a:lnTo>
                  <a:lnTo>
                    <a:pt x="1795043" y="123858"/>
                  </a:lnTo>
                  <a:lnTo>
                    <a:pt x="1839180" y="110098"/>
                  </a:lnTo>
                  <a:lnTo>
                    <a:pt x="1883652" y="97109"/>
                  </a:lnTo>
                  <a:lnTo>
                    <a:pt x="1928450" y="84897"/>
                  </a:lnTo>
                  <a:lnTo>
                    <a:pt x="1973567" y="73472"/>
                  </a:lnTo>
                  <a:lnTo>
                    <a:pt x="2018994" y="62840"/>
                  </a:lnTo>
                  <a:lnTo>
                    <a:pt x="2064725" y="53009"/>
                  </a:lnTo>
                  <a:lnTo>
                    <a:pt x="2110751" y="43988"/>
                  </a:lnTo>
                  <a:lnTo>
                    <a:pt x="2157065" y="35784"/>
                  </a:lnTo>
                  <a:lnTo>
                    <a:pt x="2203658" y="28405"/>
                  </a:lnTo>
                  <a:lnTo>
                    <a:pt x="2250524" y="21858"/>
                  </a:lnTo>
                  <a:lnTo>
                    <a:pt x="2297653" y="16152"/>
                  </a:lnTo>
                  <a:lnTo>
                    <a:pt x="2345039" y="11294"/>
                  </a:lnTo>
                  <a:lnTo>
                    <a:pt x="2392673" y="7292"/>
                  </a:lnTo>
                  <a:lnTo>
                    <a:pt x="2440549" y="4154"/>
                  </a:lnTo>
                  <a:lnTo>
                    <a:pt x="2488657" y="1887"/>
                  </a:lnTo>
                  <a:lnTo>
                    <a:pt x="2536990" y="500"/>
                  </a:lnTo>
                  <a:lnTo>
                    <a:pt x="2585541" y="0"/>
                  </a:lnTo>
                  <a:lnTo>
                    <a:pt x="2585541" y="246229"/>
                  </a:lnTo>
                  <a:lnTo>
                    <a:pt x="2537230" y="246769"/>
                  </a:lnTo>
                  <a:lnTo>
                    <a:pt x="2489158" y="248279"/>
                  </a:lnTo>
                  <a:lnTo>
                    <a:pt x="2441334" y="250750"/>
                  </a:lnTo>
                  <a:lnTo>
                    <a:pt x="2393768" y="254173"/>
                  </a:lnTo>
                  <a:lnTo>
                    <a:pt x="2346468" y="258538"/>
                  </a:lnTo>
                  <a:lnTo>
                    <a:pt x="2299446" y="263836"/>
                  </a:lnTo>
                  <a:lnTo>
                    <a:pt x="2252709" y="270057"/>
                  </a:lnTo>
                  <a:lnTo>
                    <a:pt x="2206267" y="277193"/>
                  </a:lnTo>
                  <a:lnTo>
                    <a:pt x="2160130" y="285233"/>
                  </a:lnTo>
                  <a:lnTo>
                    <a:pt x="2114307" y="294169"/>
                  </a:lnTo>
                  <a:lnTo>
                    <a:pt x="2068807" y="303990"/>
                  </a:lnTo>
                  <a:lnTo>
                    <a:pt x="2023640" y="314689"/>
                  </a:lnTo>
                  <a:lnTo>
                    <a:pt x="1978815" y="326254"/>
                  </a:lnTo>
                  <a:lnTo>
                    <a:pt x="1934342" y="338678"/>
                  </a:lnTo>
                  <a:lnTo>
                    <a:pt x="1890229" y="351950"/>
                  </a:lnTo>
                  <a:lnTo>
                    <a:pt x="1846487" y="366061"/>
                  </a:lnTo>
                  <a:lnTo>
                    <a:pt x="1803124" y="381002"/>
                  </a:lnTo>
                  <a:lnTo>
                    <a:pt x="1760150" y="396763"/>
                  </a:lnTo>
                  <a:lnTo>
                    <a:pt x="1717575" y="413335"/>
                  </a:lnTo>
                  <a:lnTo>
                    <a:pt x="1675407" y="430709"/>
                  </a:lnTo>
                  <a:lnTo>
                    <a:pt x="1633657" y="448875"/>
                  </a:lnTo>
                  <a:lnTo>
                    <a:pt x="1592333" y="467824"/>
                  </a:lnTo>
                  <a:lnTo>
                    <a:pt x="1551445" y="487546"/>
                  </a:lnTo>
                  <a:lnTo>
                    <a:pt x="1511002" y="508033"/>
                  </a:lnTo>
                  <a:lnTo>
                    <a:pt x="1471014" y="529274"/>
                  </a:lnTo>
                  <a:lnTo>
                    <a:pt x="1431490" y="551261"/>
                  </a:lnTo>
                  <a:lnTo>
                    <a:pt x="1392440" y="573983"/>
                  </a:lnTo>
                  <a:lnTo>
                    <a:pt x="1353872" y="597432"/>
                  </a:lnTo>
                  <a:lnTo>
                    <a:pt x="1315796" y="621598"/>
                  </a:lnTo>
                  <a:lnTo>
                    <a:pt x="1278222" y="646473"/>
                  </a:lnTo>
                  <a:lnTo>
                    <a:pt x="1241159" y="672045"/>
                  </a:lnTo>
                  <a:lnTo>
                    <a:pt x="1204616" y="698307"/>
                  </a:lnTo>
                  <a:lnTo>
                    <a:pt x="1168602" y="725248"/>
                  </a:lnTo>
                  <a:lnTo>
                    <a:pt x="1133128" y="752860"/>
                  </a:lnTo>
                  <a:lnTo>
                    <a:pt x="1098202" y="781132"/>
                  </a:lnTo>
                  <a:lnTo>
                    <a:pt x="1063834" y="810057"/>
                  </a:lnTo>
                  <a:lnTo>
                    <a:pt x="1030034" y="839623"/>
                  </a:lnTo>
                  <a:lnTo>
                    <a:pt x="996809" y="869822"/>
                  </a:lnTo>
                  <a:lnTo>
                    <a:pt x="964171" y="900645"/>
                  </a:lnTo>
                  <a:lnTo>
                    <a:pt x="932128" y="932081"/>
                  </a:lnTo>
                  <a:lnTo>
                    <a:pt x="900690" y="964123"/>
                  </a:lnTo>
                  <a:lnTo>
                    <a:pt x="869866" y="996759"/>
                  </a:lnTo>
                  <a:lnTo>
                    <a:pt x="839665" y="1029982"/>
                  </a:lnTo>
                  <a:lnTo>
                    <a:pt x="810097" y="1063781"/>
                  </a:lnTo>
                  <a:lnTo>
                    <a:pt x="781172" y="1098147"/>
                  </a:lnTo>
                  <a:lnTo>
                    <a:pt x="752898" y="1133071"/>
                  </a:lnTo>
                  <a:lnTo>
                    <a:pt x="725285" y="1168544"/>
                  </a:lnTo>
                  <a:lnTo>
                    <a:pt x="698342" y="1204555"/>
                  </a:lnTo>
                  <a:lnTo>
                    <a:pt x="672079" y="1241096"/>
                  </a:lnTo>
                  <a:lnTo>
                    <a:pt x="646505" y="1278158"/>
                  </a:lnTo>
                  <a:lnTo>
                    <a:pt x="621630" y="1315730"/>
                  </a:lnTo>
                  <a:lnTo>
                    <a:pt x="597462" y="1353804"/>
                  </a:lnTo>
                  <a:lnTo>
                    <a:pt x="574012" y="1392370"/>
                  </a:lnTo>
                  <a:lnTo>
                    <a:pt x="551288" y="1431418"/>
                  </a:lnTo>
                  <a:lnTo>
                    <a:pt x="529301" y="1470940"/>
                  </a:lnTo>
                  <a:lnTo>
                    <a:pt x="508058" y="1510926"/>
                  </a:lnTo>
                  <a:lnTo>
                    <a:pt x="487571" y="1551367"/>
                  </a:lnTo>
                  <a:lnTo>
                    <a:pt x="467848" y="1592253"/>
                  </a:lnTo>
                  <a:lnTo>
                    <a:pt x="448898" y="1633575"/>
                  </a:lnTo>
                  <a:lnTo>
                    <a:pt x="430731" y="1675323"/>
                  </a:lnTo>
                  <a:lnTo>
                    <a:pt x="413356" y="1717489"/>
                  </a:lnTo>
                  <a:lnTo>
                    <a:pt x="396783" y="1760062"/>
                  </a:lnTo>
                  <a:lnTo>
                    <a:pt x="381021" y="1803033"/>
                  </a:lnTo>
                  <a:lnTo>
                    <a:pt x="366079" y="1846394"/>
                  </a:lnTo>
                  <a:lnTo>
                    <a:pt x="351968" y="1890134"/>
                  </a:lnTo>
                  <a:lnTo>
                    <a:pt x="338695" y="1934244"/>
                  </a:lnTo>
                  <a:lnTo>
                    <a:pt x="326271" y="1978715"/>
                  </a:lnTo>
                  <a:lnTo>
                    <a:pt x="314705" y="2023538"/>
                  </a:lnTo>
                  <a:lnTo>
                    <a:pt x="304006" y="2068703"/>
                  </a:lnTo>
                  <a:lnTo>
                    <a:pt x="294183" y="2114200"/>
                  </a:lnTo>
                  <a:lnTo>
                    <a:pt x="285247" y="2160021"/>
                  </a:lnTo>
                  <a:lnTo>
                    <a:pt x="277207" y="2206156"/>
                  </a:lnTo>
                  <a:lnTo>
                    <a:pt x="270071" y="2252595"/>
                  </a:lnTo>
                  <a:lnTo>
                    <a:pt x="263849" y="2299330"/>
                  </a:lnTo>
                  <a:lnTo>
                    <a:pt x="258551" y="2346350"/>
                  </a:lnTo>
                  <a:lnTo>
                    <a:pt x="254185" y="2393647"/>
                  </a:lnTo>
                  <a:lnTo>
                    <a:pt x="250763" y="2441211"/>
                  </a:lnTo>
                  <a:lnTo>
                    <a:pt x="248291" y="2489032"/>
                  </a:lnTo>
                  <a:lnTo>
                    <a:pt x="246781" y="2537102"/>
                  </a:lnTo>
                  <a:lnTo>
                    <a:pt x="246242" y="2585411"/>
                  </a:lnTo>
                  <a:close/>
                </a:path>
              </a:pathLst>
            </a:custGeom>
            <a:ln w="12597">
              <a:solidFill>
                <a:srgbClr val="840F0D"/>
              </a:solidFill>
            </a:ln>
          </p:spPr>
          <p:txBody>
            <a:bodyPr wrap="square" lIns="0" tIns="0" rIns="0" bIns="0" rtlCol="0"/>
            <a:lstStyle/>
            <a:p>
              <a:endParaRPr/>
            </a:p>
          </p:txBody>
        </p:sp>
        <p:sp>
          <p:nvSpPr>
            <p:cNvPr id="15" name="object 15"/>
            <p:cNvSpPr/>
            <p:nvPr/>
          </p:nvSpPr>
          <p:spPr>
            <a:xfrm>
              <a:off x="10173782" y="4060974"/>
              <a:ext cx="643255" cy="643255"/>
            </a:xfrm>
            <a:custGeom>
              <a:avLst/>
              <a:gdLst/>
              <a:ahLst/>
              <a:cxnLst/>
              <a:rect l="l" t="t" r="r" b="b"/>
              <a:pathLst>
                <a:path w="643254" h="643254">
                  <a:moveTo>
                    <a:pt x="321373" y="0"/>
                  </a:moveTo>
                  <a:lnTo>
                    <a:pt x="273877" y="3483"/>
                  </a:lnTo>
                  <a:lnTo>
                    <a:pt x="228547" y="13604"/>
                  </a:lnTo>
                  <a:lnTo>
                    <a:pt x="185880" y="29863"/>
                  </a:lnTo>
                  <a:lnTo>
                    <a:pt x="146371" y="51766"/>
                  </a:lnTo>
                  <a:lnTo>
                    <a:pt x="110519" y="78815"/>
                  </a:lnTo>
                  <a:lnTo>
                    <a:pt x="78819" y="110513"/>
                  </a:lnTo>
                  <a:lnTo>
                    <a:pt x="51769" y="146364"/>
                  </a:lnTo>
                  <a:lnTo>
                    <a:pt x="29865" y="185870"/>
                  </a:lnTo>
                  <a:lnTo>
                    <a:pt x="13604" y="228536"/>
                  </a:lnTo>
                  <a:lnTo>
                    <a:pt x="3483" y="273863"/>
                  </a:lnTo>
                  <a:lnTo>
                    <a:pt x="0" y="321357"/>
                  </a:lnTo>
                  <a:lnTo>
                    <a:pt x="3483" y="368836"/>
                  </a:lnTo>
                  <a:lnTo>
                    <a:pt x="13604" y="414153"/>
                  </a:lnTo>
                  <a:lnTo>
                    <a:pt x="29865" y="456809"/>
                  </a:lnTo>
                  <a:lnTo>
                    <a:pt x="51769" y="496309"/>
                  </a:lnTo>
                  <a:lnTo>
                    <a:pt x="78819" y="532154"/>
                  </a:lnTo>
                  <a:lnTo>
                    <a:pt x="110519" y="563849"/>
                  </a:lnTo>
                  <a:lnTo>
                    <a:pt x="146371" y="590895"/>
                  </a:lnTo>
                  <a:lnTo>
                    <a:pt x="185880" y="612796"/>
                  </a:lnTo>
                  <a:lnTo>
                    <a:pt x="228547" y="629055"/>
                  </a:lnTo>
                  <a:lnTo>
                    <a:pt x="273877" y="639175"/>
                  </a:lnTo>
                  <a:lnTo>
                    <a:pt x="321373" y="642659"/>
                  </a:lnTo>
                  <a:lnTo>
                    <a:pt x="368855" y="639175"/>
                  </a:lnTo>
                  <a:lnTo>
                    <a:pt x="414174" y="629055"/>
                  </a:lnTo>
                  <a:lnTo>
                    <a:pt x="456832" y="612796"/>
                  </a:lnTo>
                  <a:lnTo>
                    <a:pt x="496334" y="590895"/>
                  </a:lnTo>
                  <a:lnTo>
                    <a:pt x="532181" y="563849"/>
                  </a:lnTo>
                  <a:lnTo>
                    <a:pt x="563877" y="532154"/>
                  </a:lnTo>
                  <a:lnTo>
                    <a:pt x="590925" y="496309"/>
                  </a:lnTo>
                  <a:lnTo>
                    <a:pt x="612827" y="456809"/>
                  </a:lnTo>
                  <a:lnTo>
                    <a:pt x="629087" y="414153"/>
                  </a:lnTo>
                  <a:lnTo>
                    <a:pt x="639208" y="368836"/>
                  </a:lnTo>
                  <a:lnTo>
                    <a:pt x="642691" y="321357"/>
                  </a:lnTo>
                  <a:lnTo>
                    <a:pt x="639208" y="273863"/>
                  </a:lnTo>
                  <a:lnTo>
                    <a:pt x="629087" y="228536"/>
                  </a:lnTo>
                  <a:lnTo>
                    <a:pt x="612827" y="185870"/>
                  </a:lnTo>
                  <a:lnTo>
                    <a:pt x="590925" y="146364"/>
                  </a:lnTo>
                  <a:lnTo>
                    <a:pt x="563877" y="110513"/>
                  </a:lnTo>
                  <a:lnTo>
                    <a:pt x="532181" y="78815"/>
                  </a:lnTo>
                  <a:lnTo>
                    <a:pt x="496334" y="51766"/>
                  </a:lnTo>
                  <a:lnTo>
                    <a:pt x="456832" y="29863"/>
                  </a:lnTo>
                  <a:lnTo>
                    <a:pt x="414174" y="13604"/>
                  </a:lnTo>
                  <a:lnTo>
                    <a:pt x="368855" y="3483"/>
                  </a:lnTo>
                  <a:lnTo>
                    <a:pt x="321373" y="0"/>
                  </a:lnTo>
                  <a:close/>
                </a:path>
              </a:pathLst>
            </a:custGeom>
            <a:solidFill>
              <a:srgbClr val="00AFEF"/>
            </a:solidFill>
          </p:spPr>
          <p:txBody>
            <a:bodyPr wrap="square" lIns="0" tIns="0" rIns="0" bIns="0" rtlCol="0"/>
            <a:lstStyle/>
            <a:p>
              <a:endParaRPr/>
            </a:p>
          </p:txBody>
        </p:sp>
        <p:sp>
          <p:nvSpPr>
            <p:cNvPr id="16" name="object 16"/>
            <p:cNvSpPr/>
            <p:nvPr/>
          </p:nvSpPr>
          <p:spPr>
            <a:xfrm>
              <a:off x="10173782" y="4060974"/>
              <a:ext cx="643255" cy="643255"/>
            </a:xfrm>
            <a:custGeom>
              <a:avLst/>
              <a:gdLst/>
              <a:ahLst/>
              <a:cxnLst/>
              <a:rect l="l" t="t" r="r" b="b"/>
              <a:pathLst>
                <a:path w="643254" h="643254">
                  <a:moveTo>
                    <a:pt x="642691" y="321357"/>
                  </a:moveTo>
                  <a:lnTo>
                    <a:pt x="639208" y="368836"/>
                  </a:lnTo>
                  <a:lnTo>
                    <a:pt x="629087" y="414153"/>
                  </a:lnTo>
                  <a:lnTo>
                    <a:pt x="612827" y="456809"/>
                  </a:lnTo>
                  <a:lnTo>
                    <a:pt x="590925" y="496309"/>
                  </a:lnTo>
                  <a:lnTo>
                    <a:pt x="563877" y="532154"/>
                  </a:lnTo>
                  <a:lnTo>
                    <a:pt x="532181" y="563849"/>
                  </a:lnTo>
                  <a:lnTo>
                    <a:pt x="496334" y="590895"/>
                  </a:lnTo>
                  <a:lnTo>
                    <a:pt x="456832" y="612796"/>
                  </a:lnTo>
                  <a:lnTo>
                    <a:pt x="414174" y="629055"/>
                  </a:lnTo>
                  <a:lnTo>
                    <a:pt x="368855" y="639175"/>
                  </a:lnTo>
                  <a:lnTo>
                    <a:pt x="321373" y="642659"/>
                  </a:lnTo>
                  <a:lnTo>
                    <a:pt x="273877" y="639175"/>
                  </a:lnTo>
                  <a:lnTo>
                    <a:pt x="228547" y="629055"/>
                  </a:lnTo>
                  <a:lnTo>
                    <a:pt x="185880" y="612796"/>
                  </a:lnTo>
                  <a:lnTo>
                    <a:pt x="146371" y="590895"/>
                  </a:lnTo>
                  <a:lnTo>
                    <a:pt x="110519" y="563849"/>
                  </a:lnTo>
                  <a:lnTo>
                    <a:pt x="78819" y="532154"/>
                  </a:lnTo>
                  <a:lnTo>
                    <a:pt x="51769" y="496309"/>
                  </a:lnTo>
                  <a:lnTo>
                    <a:pt x="29865" y="456809"/>
                  </a:lnTo>
                  <a:lnTo>
                    <a:pt x="13604" y="414153"/>
                  </a:lnTo>
                  <a:lnTo>
                    <a:pt x="3483" y="368836"/>
                  </a:lnTo>
                  <a:lnTo>
                    <a:pt x="0" y="321357"/>
                  </a:lnTo>
                  <a:lnTo>
                    <a:pt x="3483" y="273863"/>
                  </a:lnTo>
                  <a:lnTo>
                    <a:pt x="13604" y="228536"/>
                  </a:lnTo>
                  <a:lnTo>
                    <a:pt x="29865" y="185870"/>
                  </a:lnTo>
                  <a:lnTo>
                    <a:pt x="51769" y="146364"/>
                  </a:lnTo>
                  <a:lnTo>
                    <a:pt x="78819" y="110513"/>
                  </a:lnTo>
                  <a:lnTo>
                    <a:pt x="110519" y="78815"/>
                  </a:lnTo>
                  <a:lnTo>
                    <a:pt x="146371" y="51766"/>
                  </a:lnTo>
                  <a:lnTo>
                    <a:pt x="185880" y="29863"/>
                  </a:lnTo>
                  <a:lnTo>
                    <a:pt x="228547" y="13604"/>
                  </a:lnTo>
                  <a:lnTo>
                    <a:pt x="273877" y="3483"/>
                  </a:lnTo>
                  <a:lnTo>
                    <a:pt x="321373" y="0"/>
                  </a:lnTo>
                  <a:lnTo>
                    <a:pt x="368855" y="3483"/>
                  </a:lnTo>
                  <a:lnTo>
                    <a:pt x="414174" y="13604"/>
                  </a:lnTo>
                  <a:lnTo>
                    <a:pt x="456832" y="29863"/>
                  </a:lnTo>
                  <a:lnTo>
                    <a:pt x="496334" y="51766"/>
                  </a:lnTo>
                  <a:lnTo>
                    <a:pt x="532181" y="78815"/>
                  </a:lnTo>
                  <a:lnTo>
                    <a:pt x="563877" y="110513"/>
                  </a:lnTo>
                  <a:lnTo>
                    <a:pt x="590925" y="146364"/>
                  </a:lnTo>
                  <a:lnTo>
                    <a:pt x="612827" y="185870"/>
                  </a:lnTo>
                  <a:lnTo>
                    <a:pt x="629087" y="228536"/>
                  </a:lnTo>
                  <a:lnTo>
                    <a:pt x="639208" y="273863"/>
                  </a:lnTo>
                  <a:lnTo>
                    <a:pt x="642691" y="321357"/>
                  </a:lnTo>
                  <a:close/>
                </a:path>
              </a:pathLst>
            </a:custGeom>
            <a:ln w="12597">
              <a:solidFill>
                <a:srgbClr val="840F0D"/>
              </a:solidFill>
            </a:ln>
          </p:spPr>
          <p:txBody>
            <a:bodyPr wrap="square" lIns="0" tIns="0" rIns="0" bIns="0" rtlCol="0"/>
            <a:lstStyle/>
            <a:p>
              <a:endParaRPr/>
            </a:p>
          </p:txBody>
        </p:sp>
        <p:pic>
          <p:nvPicPr>
            <p:cNvPr id="17" name="object 17"/>
            <p:cNvPicPr/>
            <p:nvPr/>
          </p:nvPicPr>
          <p:blipFill>
            <a:blip r:embed="rId3" cstate="print"/>
            <a:stretch>
              <a:fillRect/>
            </a:stretch>
          </p:blipFill>
          <p:spPr>
            <a:xfrm>
              <a:off x="10391775" y="0"/>
              <a:ext cx="776287" cy="1214374"/>
            </a:xfrm>
            <a:prstGeom prst="rect">
              <a:avLst/>
            </a:prstGeom>
          </p:spPr>
        </p:pic>
        <p:sp>
          <p:nvSpPr>
            <p:cNvPr id="18" name="object 18"/>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grpSp>
      <p:sp>
        <p:nvSpPr>
          <p:cNvPr id="19" name="object 19"/>
          <p:cNvSpPr txBox="1"/>
          <p:nvPr/>
        </p:nvSpPr>
        <p:spPr>
          <a:xfrm>
            <a:off x="728344" y="2465387"/>
            <a:ext cx="5392420" cy="2900045"/>
          </a:xfrm>
          <a:prstGeom prst="rect">
            <a:avLst/>
          </a:prstGeom>
        </p:spPr>
        <p:txBody>
          <a:bodyPr vert="horz" wrap="square" lIns="0" tIns="15875" rIns="0" bIns="0" rtlCol="0">
            <a:spAutoFit/>
          </a:bodyPr>
          <a:lstStyle/>
          <a:p>
            <a:pPr marL="355600" marR="59690" indent="-343535">
              <a:lnSpc>
                <a:spcPct val="100000"/>
              </a:lnSpc>
              <a:spcBef>
                <a:spcPts val="125"/>
              </a:spcBef>
              <a:tabLst>
                <a:tab pos="355600" algn="l"/>
              </a:tabLst>
            </a:pPr>
            <a:r>
              <a:rPr sz="1550" spc="95" dirty="0">
                <a:solidFill>
                  <a:srgbClr val="F7F7F7"/>
                </a:solidFill>
                <a:latin typeface="Lucida Sans Unicode"/>
                <a:cs typeface="Lucida Sans Unicode"/>
              </a:rPr>
              <a:t>▶</a:t>
            </a:r>
            <a:r>
              <a:rPr sz="1550" dirty="0">
                <a:solidFill>
                  <a:srgbClr val="F7F7F7"/>
                </a:solidFill>
                <a:latin typeface="Lucida Sans Unicode"/>
                <a:cs typeface="Lucida Sans Unicode"/>
              </a:rPr>
              <a:t>	</a:t>
            </a:r>
            <a:r>
              <a:rPr sz="2000" spc="-30" dirty="0">
                <a:solidFill>
                  <a:srgbClr val="FFFFFF"/>
                </a:solidFill>
                <a:latin typeface="Times New Roman" panose="02020603050405020304" pitchFamily="18" charset="0"/>
                <a:cs typeface="Times New Roman" panose="02020603050405020304" pitchFamily="18" charset="0"/>
              </a:rPr>
              <a:t>LoRaWAN</a:t>
            </a:r>
            <a:r>
              <a:rPr sz="2000" spc="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is</a:t>
            </a:r>
            <a:r>
              <a:rPr sz="2000" spc="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long-</a:t>
            </a:r>
            <a:r>
              <a:rPr sz="2000" spc="-10" dirty="0">
                <a:solidFill>
                  <a:srgbClr val="FFFFFF"/>
                </a:solidFill>
                <a:latin typeface="Times New Roman" panose="02020603050405020304" pitchFamily="18" charset="0"/>
                <a:cs typeface="Times New Roman" panose="02020603050405020304" pitchFamily="18" charset="0"/>
              </a:rPr>
              <a:t>range,</a:t>
            </a:r>
            <a:r>
              <a:rPr sz="2000" spc="-8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low-power</a:t>
            </a:r>
            <a:r>
              <a:rPr sz="2000" spc="-105"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wireless </a:t>
            </a:r>
            <a:r>
              <a:rPr sz="2000" dirty="0">
                <a:solidFill>
                  <a:srgbClr val="FFFFFF"/>
                </a:solidFill>
                <a:latin typeface="Times New Roman" panose="02020603050405020304" pitchFamily="18" charset="0"/>
                <a:cs typeface="Times New Roman" panose="02020603050405020304" pitchFamily="18" charset="0"/>
              </a:rPr>
              <a:t>communication</a:t>
            </a:r>
            <a:r>
              <a:rPr sz="2000" spc="-1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protocol</a:t>
            </a:r>
            <a:r>
              <a:rPr sz="2000" spc="-1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designed</a:t>
            </a:r>
            <a:r>
              <a:rPr sz="2000" spc="1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for</a:t>
            </a:r>
            <a:r>
              <a:rPr sz="2000" spc="-15" dirty="0">
                <a:solidFill>
                  <a:srgbClr val="FFFFFF"/>
                </a:solidFill>
                <a:latin typeface="Times New Roman" panose="02020603050405020304" pitchFamily="18" charset="0"/>
                <a:cs typeface="Times New Roman" panose="02020603050405020304" pitchFamily="18" charset="0"/>
              </a:rPr>
              <a:t> </a:t>
            </a:r>
            <a:r>
              <a:rPr sz="2000" spc="-25" dirty="0">
                <a:solidFill>
                  <a:srgbClr val="FFFFFF"/>
                </a:solidFill>
                <a:latin typeface="Times New Roman" panose="02020603050405020304" pitchFamily="18" charset="0"/>
                <a:cs typeface="Times New Roman" panose="02020603050405020304" pitchFamily="18" charset="0"/>
              </a:rPr>
              <a:t>IoT </a:t>
            </a:r>
            <a:r>
              <a:rPr sz="2000" dirty="0">
                <a:solidFill>
                  <a:srgbClr val="FFFFFF"/>
                </a:solidFill>
                <a:latin typeface="Times New Roman" panose="02020603050405020304" pitchFamily="18" charset="0"/>
                <a:cs typeface="Times New Roman" panose="02020603050405020304" pitchFamily="18" charset="0"/>
              </a:rPr>
              <a:t>applications,</a:t>
            </a:r>
            <a:r>
              <a:rPr sz="2000" spc="-17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offering connectivity</a:t>
            </a:r>
            <a:r>
              <a:rPr sz="2000" spc="-15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over</a:t>
            </a:r>
            <a:r>
              <a:rPr sz="2000" spc="40"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several </a:t>
            </a:r>
            <a:r>
              <a:rPr sz="2000" dirty="0">
                <a:solidFill>
                  <a:srgbClr val="FFFFFF"/>
                </a:solidFill>
                <a:latin typeface="Times New Roman" panose="02020603050405020304" pitchFamily="18" charset="0"/>
                <a:cs typeface="Times New Roman" panose="02020603050405020304" pitchFamily="18" charset="0"/>
              </a:rPr>
              <a:t>kilometers</a:t>
            </a:r>
            <a:r>
              <a:rPr sz="2000" spc="-7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in urban</a:t>
            </a:r>
            <a:r>
              <a:rPr sz="2000" spc="-1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environments</a:t>
            </a:r>
            <a:r>
              <a:rPr sz="2000" spc="-7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and</a:t>
            </a:r>
            <a:r>
              <a:rPr sz="2000" spc="-7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even</a:t>
            </a:r>
            <a:r>
              <a:rPr sz="2000" spc="80" dirty="0">
                <a:solidFill>
                  <a:srgbClr val="FFFFFF"/>
                </a:solidFill>
                <a:latin typeface="Times New Roman" panose="02020603050405020304" pitchFamily="18" charset="0"/>
                <a:cs typeface="Times New Roman" panose="02020603050405020304" pitchFamily="18" charset="0"/>
              </a:rPr>
              <a:t> </a:t>
            </a:r>
            <a:r>
              <a:rPr sz="2000" spc="-20" dirty="0">
                <a:solidFill>
                  <a:srgbClr val="FFFFFF"/>
                </a:solidFill>
                <a:latin typeface="Times New Roman" panose="02020603050405020304" pitchFamily="18" charset="0"/>
                <a:cs typeface="Times New Roman" panose="02020603050405020304" pitchFamily="18" charset="0"/>
              </a:rPr>
              <a:t>more </a:t>
            </a:r>
            <a:r>
              <a:rPr sz="2000" dirty="0">
                <a:solidFill>
                  <a:srgbClr val="FFFFFF"/>
                </a:solidFill>
                <a:latin typeface="Times New Roman" panose="02020603050405020304" pitchFamily="18" charset="0"/>
                <a:cs typeface="Times New Roman" panose="02020603050405020304" pitchFamily="18" charset="0"/>
              </a:rPr>
              <a:t>in</a:t>
            </a:r>
            <a:r>
              <a:rPr sz="2000" spc="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rural</a:t>
            </a:r>
            <a:r>
              <a:rPr sz="2000" spc="-75"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areas.</a:t>
            </a:r>
            <a:endParaRPr sz="2000" dirty="0">
              <a:latin typeface="Times New Roman" panose="02020603050405020304" pitchFamily="18" charset="0"/>
              <a:cs typeface="Times New Roman" panose="02020603050405020304" pitchFamily="18" charset="0"/>
            </a:endParaRPr>
          </a:p>
          <a:p>
            <a:pPr marL="355600" marR="5080" indent="-343535">
              <a:lnSpc>
                <a:spcPct val="100000"/>
              </a:lnSpc>
              <a:spcBef>
                <a:spcPts val="994"/>
              </a:spcBef>
              <a:tabLst>
                <a:tab pos="412750" algn="l"/>
              </a:tabLst>
            </a:pPr>
            <a:r>
              <a:rPr sz="1550" spc="95" dirty="0">
                <a:solidFill>
                  <a:srgbClr val="F7F7F7"/>
                </a:solidFill>
                <a:latin typeface="Times New Roman" panose="02020603050405020304" pitchFamily="18" charset="0"/>
                <a:cs typeface="Times New Roman" panose="02020603050405020304" pitchFamily="18" charset="0"/>
              </a:rPr>
              <a:t>▶</a:t>
            </a:r>
            <a:r>
              <a:rPr sz="1550" dirty="0">
                <a:solidFill>
                  <a:srgbClr val="F7F7F7"/>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With</a:t>
            </a:r>
            <a:r>
              <a:rPr sz="2000" spc="1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its</a:t>
            </a:r>
            <a:r>
              <a:rPr sz="2000" spc="1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low</a:t>
            </a:r>
            <a:r>
              <a:rPr sz="2000" spc="-1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power</a:t>
            </a:r>
            <a:r>
              <a:rPr sz="2000" spc="-2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consumption,</a:t>
            </a:r>
            <a:r>
              <a:rPr sz="2000" spc="-1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wide</a:t>
            </a:r>
            <a:r>
              <a:rPr sz="2000" spc="-20"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coverage, </a:t>
            </a:r>
            <a:r>
              <a:rPr sz="2000" dirty="0">
                <a:solidFill>
                  <a:srgbClr val="FFFFFF"/>
                </a:solidFill>
                <a:latin typeface="Times New Roman" panose="02020603050405020304" pitchFamily="18" charset="0"/>
                <a:cs typeface="Times New Roman" panose="02020603050405020304" pitchFamily="18" charset="0"/>
              </a:rPr>
              <a:t>and</a:t>
            </a:r>
            <a:r>
              <a:rPr sz="2000" spc="-20"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scalability,</a:t>
            </a:r>
            <a:r>
              <a:rPr sz="2000" spc="-40" dirty="0">
                <a:solidFill>
                  <a:srgbClr val="FFFFFF"/>
                </a:solidFill>
                <a:latin typeface="Times New Roman" panose="02020603050405020304" pitchFamily="18" charset="0"/>
                <a:cs typeface="Times New Roman" panose="02020603050405020304" pitchFamily="18" charset="0"/>
              </a:rPr>
              <a:t> </a:t>
            </a:r>
            <a:r>
              <a:rPr sz="2000" spc="-25" dirty="0">
                <a:solidFill>
                  <a:srgbClr val="FFFFFF"/>
                </a:solidFill>
                <a:latin typeface="Times New Roman" panose="02020603050405020304" pitchFamily="18" charset="0"/>
                <a:cs typeface="Times New Roman" panose="02020603050405020304" pitchFamily="18" charset="0"/>
              </a:rPr>
              <a:t>LoRaWAN</a:t>
            </a:r>
            <a:r>
              <a:rPr sz="2000" spc="7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enables</a:t>
            </a:r>
            <a:r>
              <a:rPr sz="2000" spc="-19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cost-</a:t>
            </a:r>
            <a:r>
              <a:rPr sz="2000" spc="-10" dirty="0">
                <a:solidFill>
                  <a:srgbClr val="FFFFFF"/>
                </a:solidFill>
                <a:latin typeface="Times New Roman" panose="02020603050405020304" pitchFamily="18" charset="0"/>
                <a:cs typeface="Times New Roman" panose="02020603050405020304" pitchFamily="18" charset="0"/>
              </a:rPr>
              <a:t>effective </a:t>
            </a:r>
            <a:r>
              <a:rPr sz="2000" dirty="0">
                <a:solidFill>
                  <a:srgbClr val="FFFFFF"/>
                </a:solidFill>
                <a:latin typeface="Times New Roman" panose="02020603050405020304" pitchFamily="18" charset="0"/>
                <a:cs typeface="Times New Roman" panose="02020603050405020304" pitchFamily="18" charset="0"/>
              </a:rPr>
              <a:t>and</a:t>
            </a:r>
            <a:r>
              <a:rPr sz="2000" spc="-7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efficient</a:t>
            </a:r>
            <a:r>
              <a:rPr sz="2000" spc="9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deployment</a:t>
            </a:r>
            <a:r>
              <a:rPr sz="2000" spc="-1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of</a:t>
            </a:r>
            <a:r>
              <a:rPr sz="2000" spc="-10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IoT</a:t>
            </a:r>
            <a:r>
              <a:rPr sz="2000" spc="1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networks</a:t>
            </a:r>
            <a:r>
              <a:rPr sz="2000" spc="-140" dirty="0">
                <a:solidFill>
                  <a:srgbClr val="FFFFFF"/>
                </a:solidFill>
                <a:latin typeface="Times New Roman" panose="02020603050405020304" pitchFamily="18" charset="0"/>
                <a:cs typeface="Times New Roman" panose="02020603050405020304" pitchFamily="18" charset="0"/>
              </a:rPr>
              <a:t> </a:t>
            </a:r>
            <a:r>
              <a:rPr sz="2000" spc="-25" dirty="0">
                <a:solidFill>
                  <a:srgbClr val="FFFFFF"/>
                </a:solidFill>
                <a:latin typeface="Times New Roman" panose="02020603050405020304" pitchFamily="18" charset="0"/>
                <a:cs typeface="Times New Roman" panose="02020603050405020304" pitchFamily="18" charset="0"/>
              </a:rPr>
              <a:t>for </a:t>
            </a:r>
            <a:r>
              <a:rPr sz="2000" dirty="0">
                <a:solidFill>
                  <a:srgbClr val="FFFFFF"/>
                </a:solidFill>
                <a:latin typeface="Times New Roman" panose="02020603050405020304" pitchFamily="18" charset="0"/>
                <a:cs typeface="Times New Roman" panose="02020603050405020304" pitchFamily="18" charset="0"/>
              </a:rPr>
              <a:t>diverse</a:t>
            </a:r>
            <a:r>
              <a:rPr sz="2000" spc="-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use</a:t>
            </a:r>
            <a:r>
              <a:rPr sz="2000" spc="-25"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cases.</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pic>
          <p:nvPicPr>
            <p:cNvPr id="4" name="object 4"/>
            <p:cNvPicPr/>
            <p:nvPr/>
          </p:nvPicPr>
          <p:blipFill>
            <a:blip r:embed="rId3" cstate="print"/>
            <a:stretch>
              <a:fillRect/>
            </a:stretch>
          </p:blipFill>
          <p:spPr>
            <a:xfrm>
              <a:off x="0" y="2666999"/>
              <a:ext cx="4038599" cy="4190998"/>
            </a:xfrm>
            <a:prstGeom prst="rect">
              <a:avLst/>
            </a:prstGeom>
          </p:spPr>
        </p:pic>
        <p:pic>
          <p:nvPicPr>
            <p:cNvPr id="5" name="object 5"/>
            <p:cNvPicPr/>
            <p:nvPr/>
          </p:nvPicPr>
          <p:blipFill>
            <a:blip r:embed="rId4" cstate="print"/>
            <a:stretch>
              <a:fillRect/>
            </a:stretch>
          </p:blipFill>
          <p:spPr>
            <a:xfrm>
              <a:off x="0" y="2895600"/>
              <a:ext cx="1523999" cy="2362200"/>
            </a:xfrm>
            <a:prstGeom prst="rect">
              <a:avLst/>
            </a:prstGeom>
          </p:spPr>
        </p:pic>
        <p:pic>
          <p:nvPicPr>
            <p:cNvPr id="6" name="object 6"/>
            <p:cNvPicPr/>
            <p:nvPr/>
          </p:nvPicPr>
          <p:blipFill>
            <a:blip r:embed="rId5" cstate="print"/>
            <a:stretch>
              <a:fillRect/>
            </a:stretch>
          </p:blipFill>
          <p:spPr>
            <a:xfrm>
              <a:off x="8610600" y="1676400"/>
              <a:ext cx="2819400" cy="2819400"/>
            </a:xfrm>
            <a:prstGeom prst="rect">
              <a:avLst/>
            </a:prstGeom>
          </p:spPr>
        </p:pic>
        <p:pic>
          <p:nvPicPr>
            <p:cNvPr id="7" name="object 7"/>
            <p:cNvPicPr/>
            <p:nvPr/>
          </p:nvPicPr>
          <p:blipFill>
            <a:blip r:embed="rId6" cstate="print"/>
            <a:stretch>
              <a:fillRect/>
            </a:stretch>
          </p:blipFill>
          <p:spPr>
            <a:xfrm>
              <a:off x="8001000" y="0"/>
              <a:ext cx="1600200" cy="1143000"/>
            </a:xfrm>
            <a:prstGeom prst="rect">
              <a:avLst/>
            </a:prstGeom>
          </p:spPr>
        </p:pic>
        <p:pic>
          <p:nvPicPr>
            <p:cNvPr id="8" name="object 8"/>
            <p:cNvPicPr/>
            <p:nvPr/>
          </p:nvPicPr>
          <p:blipFill>
            <a:blip r:embed="rId7" cstate="print"/>
            <a:stretch>
              <a:fillRect/>
            </a:stretch>
          </p:blipFill>
          <p:spPr>
            <a:xfrm>
              <a:off x="8610600" y="6095999"/>
              <a:ext cx="990600" cy="761999"/>
            </a:xfrm>
            <a:prstGeom prst="rect">
              <a:avLst/>
            </a:prstGeom>
          </p:spPr>
        </p:pic>
        <p:pic>
          <p:nvPicPr>
            <p:cNvPr id="9" name="object 9"/>
            <p:cNvPicPr/>
            <p:nvPr/>
          </p:nvPicPr>
          <p:blipFill>
            <a:blip r:embed="rId8" cstate="print"/>
            <a:stretch>
              <a:fillRect/>
            </a:stretch>
          </p:blipFill>
          <p:spPr>
            <a:xfrm>
              <a:off x="10391775" y="0"/>
              <a:ext cx="776287" cy="1214374"/>
            </a:xfrm>
            <a:prstGeom prst="rect">
              <a:avLst/>
            </a:prstGeom>
          </p:spPr>
        </p:pic>
        <p:sp>
          <p:nvSpPr>
            <p:cNvPr id="10" name="object 10"/>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11" name="object 11"/>
            <p:cNvPicPr/>
            <p:nvPr/>
          </p:nvPicPr>
          <p:blipFill>
            <a:blip r:embed="rId2" cstate="print"/>
            <a:stretch>
              <a:fillRect/>
            </a:stretch>
          </p:blipFill>
          <p:spPr>
            <a:xfrm>
              <a:off x="0" y="0"/>
              <a:ext cx="12191999" cy="6857999"/>
            </a:xfrm>
            <a:prstGeom prst="rect">
              <a:avLst/>
            </a:prstGeom>
          </p:spPr>
        </p:pic>
      </p:grpSp>
      <p:sp>
        <p:nvSpPr>
          <p:cNvPr id="12" name="object 12"/>
          <p:cNvSpPr txBox="1">
            <a:spLocks noGrp="1"/>
          </p:cNvSpPr>
          <p:nvPr>
            <p:ph type="title"/>
          </p:nvPr>
        </p:nvSpPr>
        <p:spPr>
          <a:xfrm>
            <a:off x="725487" y="304418"/>
            <a:ext cx="6516052" cy="1012457"/>
          </a:xfrm>
          <a:prstGeom prst="rect">
            <a:avLst/>
          </a:prstGeom>
        </p:spPr>
        <p:txBody>
          <a:bodyPr vert="horz" wrap="square" lIns="0" tIns="362585" rIns="0" bIns="0" rtlCol="0">
            <a:spAutoFit/>
          </a:bodyPr>
          <a:lstStyle/>
          <a:p>
            <a:pPr marL="15240">
              <a:lnSpc>
                <a:spcPct val="100000"/>
              </a:lnSpc>
              <a:spcBef>
                <a:spcPts val="105"/>
              </a:spcBef>
            </a:pPr>
            <a:r>
              <a:rPr spc="355" dirty="0"/>
              <a:t>LORAWAN</a:t>
            </a:r>
            <a:r>
              <a:rPr spc="200" dirty="0"/>
              <a:t> </a:t>
            </a:r>
            <a:r>
              <a:rPr spc="220" dirty="0">
                <a:latin typeface="Times New Roman" panose="02020603050405020304" pitchFamily="18" charset="0"/>
                <a:cs typeface="Times New Roman" panose="02020603050405020304" pitchFamily="18" charset="0"/>
              </a:rPr>
              <a:t>USAGES</a:t>
            </a:r>
          </a:p>
        </p:txBody>
      </p:sp>
      <p:sp>
        <p:nvSpPr>
          <p:cNvPr id="13" name="object 13"/>
          <p:cNvSpPr txBox="1"/>
          <p:nvPr/>
        </p:nvSpPr>
        <p:spPr>
          <a:xfrm>
            <a:off x="728344" y="2436812"/>
            <a:ext cx="5628005" cy="2366674"/>
          </a:xfrm>
          <a:prstGeom prst="rect">
            <a:avLst/>
          </a:prstGeom>
        </p:spPr>
        <p:txBody>
          <a:bodyPr vert="horz" wrap="square" lIns="0" tIns="47625" rIns="0" bIns="0" rtlCol="0">
            <a:spAutoFit/>
          </a:bodyPr>
          <a:lstStyle/>
          <a:p>
            <a:pPr marL="355600" marR="5080" indent="-342900">
              <a:lnSpc>
                <a:spcPct val="89700"/>
              </a:lnSpc>
              <a:spcBef>
                <a:spcPts val="375"/>
              </a:spcBef>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Learnt the principles and architecture of </a:t>
            </a:r>
            <a:r>
              <a:rPr lang="en-IN" sz="2000" dirty="0" err="1">
                <a:solidFill>
                  <a:schemeClr val="bg1"/>
                </a:solidFill>
                <a:latin typeface="Times New Roman" panose="02020603050405020304" pitchFamily="18" charset="0"/>
                <a:cs typeface="Times New Roman" panose="02020603050405020304" pitchFamily="18" charset="0"/>
              </a:rPr>
              <a:t>LoRaWAN</a:t>
            </a:r>
            <a:r>
              <a:rPr lang="en-IN" sz="2000" dirty="0">
                <a:solidFill>
                  <a:schemeClr val="bg1"/>
                </a:solidFill>
                <a:latin typeface="Times New Roman" panose="02020603050405020304" pitchFamily="18" charset="0"/>
                <a:cs typeface="Times New Roman" panose="02020603050405020304" pitchFamily="18" charset="0"/>
              </a:rPr>
              <a:t> for long-range wireless communication in IoT. </a:t>
            </a:r>
          </a:p>
          <a:p>
            <a:pPr marL="355600" marR="5080" indent="-342900">
              <a:lnSpc>
                <a:spcPct val="89700"/>
              </a:lnSpc>
              <a:spcBef>
                <a:spcPts val="375"/>
              </a:spcBef>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Understood LoRa modulation techniques and </a:t>
            </a:r>
            <a:r>
              <a:rPr lang="en-IN" sz="2000" dirty="0" err="1">
                <a:solidFill>
                  <a:schemeClr val="bg1"/>
                </a:solidFill>
                <a:latin typeface="Times New Roman" panose="02020603050405020304" pitchFamily="18" charset="0"/>
                <a:cs typeface="Times New Roman" panose="02020603050405020304" pitchFamily="18" charset="0"/>
              </a:rPr>
              <a:t>LoRaWAN</a:t>
            </a:r>
            <a:r>
              <a:rPr lang="en-IN" sz="2000" dirty="0">
                <a:solidFill>
                  <a:schemeClr val="bg1"/>
                </a:solidFill>
                <a:latin typeface="Times New Roman" panose="02020603050405020304" pitchFamily="18" charset="0"/>
                <a:cs typeface="Times New Roman" panose="02020603050405020304" pitchFamily="18" charset="0"/>
              </a:rPr>
              <a:t> protocol stack layers. </a:t>
            </a:r>
          </a:p>
          <a:p>
            <a:pPr marL="355600" marR="5080" indent="-342900">
              <a:lnSpc>
                <a:spcPct val="89700"/>
              </a:lnSpc>
              <a:spcBef>
                <a:spcPts val="375"/>
              </a:spcBef>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Implemented </a:t>
            </a:r>
            <a:r>
              <a:rPr lang="en-IN" sz="2000" dirty="0" err="1">
                <a:solidFill>
                  <a:schemeClr val="bg1"/>
                </a:solidFill>
                <a:latin typeface="Times New Roman" panose="02020603050405020304" pitchFamily="18" charset="0"/>
                <a:cs typeface="Times New Roman" panose="02020603050405020304" pitchFamily="18" charset="0"/>
              </a:rPr>
              <a:t>LoRaWAN</a:t>
            </a:r>
            <a:r>
              <a:rPr lang="en-IN" sz="2000" dirty="0">
                <a:solidFill>
                  <a:schemeClr val="bg1"/>
                </a:solidFill>
                <a:latin typeface="Times New Roman" panose="02020603050405020304" pitchFamily="18" charset="0"/>
                <a:cs typeface="Times New Roman" panose="02020603050405020304" pitchFamily="18" charset="0"/>
              </a:rPr>
              <a:t> end-device applications on ESP32 and STM32 platforms for transmitting sensor data over long distances</a:t>
            </a:r>
            <a:r>
              <a:rPr lang="en-IN" sz="2000" dirty="0">
                <a:solidFill>
                  <a:schemeClr val="bg1"/>
                </a:solidFill>
              </a:rPr>
              <a:t>. </a:t>
            </a:r>
            <a:endParaRPr sz="2000" dirty="0">
              <a:solidFill>
                <a:schemeClr val="bg1"/>
              </a:solidFill>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7019925" y="-3"/>
            <a:ext cx="5172075" cy="6858000"/>
            <a:chOff x="7019925" y="0"/>
            <a:chExt cx="5172075" cy="6858000"/>
          </a:xfrm>
        </p:grpSpPr>
        <p:sp>
          <p:nvSpPr>
            <p:cNvPr id="15" name="object 15"/>
            <p:cNvSpPr/>
            <p:nvPr/>
          </p:nvSpPr>
          <p:spPr>
            <a:xfrm>
              <a:off x="7019925" y="0"/>
              <a:ext cx="552450" cy="3705225"/>
            </a:xfrm>
            <a:custGeom>
              <a:avLst/>
              <a:gdLst/>
              <a:ahLst/>
              <a:cxnLst/>
              <a:rect l="l" t="t" r="r" b="b"/>
              <a:pathLst>
                <a:path w="552450" h="3705225">
                  <a:moveTo>
                    <a:pt x="467995" y="0"/>
                  </a:moveTo>
                  <a:lnTo>
                    <a:pt x="0" y="0"/>
                  </a:lnTo>
                  <a:lnTo>
                    <a:pt x="27813" y="122047"/>
                  </a:lnTo>
                  <a:lnTo>
                    <a:pt x="54864" y="244475"/>
                  </a:lnTo>
                  <a:lnTo>
                    <a:pt x="81533" y="366902"/>
                  </a:lnTo>
                  <a:lnTo>
                    <a:pt x="130175" y="612901"/>
                  </a:lnTo>
                  <a:lnTo>
                    <a:pt x="153543" y="735964"/>
                  </a:lnTo>
                  <a:lnTo>
                    <a:pt x="174878" y="857758"/>
                  </a:lnTo>
                  <a:lnTo>
                    <a:pt x="195706" y="981710"/>
                  </a:lnTo>
                  <a:lnTo>
                    <a:pt x="215773" y="1104773"/>
                  </a:lnTo>
                  <a:lnTo>
                    <a:pt x="252602" y="1348739"/>
                  </a:lnTo>
                  <a:lnTo>
                    <a:pt x="269621" y="1469644"/>
                  </a:lnTo>
                  <a:lnTo>
                    <a:pt x="300608" y="1711960"/>
                  </a:lnTo>
                  <a:lnTo>
                    <a:pt x="315086" y="1831594"/>
                  </a:lnTo>
                  <a:lnTo>
                    <a:pt x="328295" y="1949830"/>
                  </a:lnTo>
                  <a:lnTo>
                    <a:pt x="352932" y="2186686"/>
                  </a:lnTo>
                  <a:lnTo>
                    <a:pt x="374523" y="2418715"/>
                  </a:lnTo>
                  <a:lnTo>
                    <a:pt x="384301" y="2533650"/>
                  </a:lnTo>
                  <a:lnTo>
                    <a:pt x="392810" y="2647441"/>
                  </a:lnTo>
                  <a:lnTo>
                    <a:pt x="401700" y="2759710"/>
                  </a:lnTo>
                  <a:lnTo>
                    <a:pt x="409067" y="2870962"/>
                  </a:lnTo>
                  <a:lnTo>
                    <a:pt x="422275" y="3088766"/>
                  </a:lnTo>
                  <a:lnTo>
                    <a:pt x="428498" y="3194939"/>
                  </a:lnTo>
                  <a:lnTo>
                    <a:pt x="433450" y="3300476"/>
                  </a:lnTo>
                  <a:lnTo>
                    <a:pt x="442595" y="3506342"/>
                  </a:lnTo>
                  <a:lnTo>
                    <a:pt x="449072" y="3705225"/>
                  </a:lnTo>
                  <a:lnTo>
                    <a:pt x="517398" y="3667887"/>
                  </a:lnTo>
                  <a:lnTo>
                    <a:pt x="523004" y="3613680"/>
                  </a:lnTo>
                  <a:lnTo>
                    <a:pt x="530424" y="3520330"/>
                  </a:lnTo>
                  <a:lnTo>
                    <a:pt x="534729" y="3450560"/>
                  </a:lnTo>
                  <a:lnTo>
                    <a:pt x="538534" y="3375154"/>
                  </a:lnTo>
                  <a:lnTo>
                    <a:pt x="541851" y="3294447"/>
                  </a:lnTo>
                  <a:lnTo>
                    <a:pt x="544692" y="3208777"/>
                  </a:lnTo>
                  <a:lnTo>
                    <a:pt x="547070" y="3118481"/>
                  </a:lnTo>
                  <a:lnTo>
                    <a:pt x="548996" y="3023893"/>
                  </a:lnTo>
                  <a:lnTo>
                    <a:pt x="551063" y="2874703"/>
                  </a:lnTo>
                  <a:lnTo>
                    <a:pt x="552181" y="2717752"/>
                  </a:lnTo>
                  <a:lnTo>
                    <a:pt x="552391" y="2554177"/>
                  </a:lnTo>
                  <a:lnTo>
                    <a:pt x="551732" y="2385111"/>
                  </a:lnTo>
                  <a:lnTo>
                    <a:pt x="550244" y="2211692"/>
                  </a:lnTo>
                  <a:lnTo>
                    <a:pt x="547043" y="1975658"/>
                  </a:lnTo>
                  <a:lnTo>
                    <a:pt x="542537" y="1736594"/>
                  </a:lnTo>
                  <a:lnTo>
                    <a:pt x="536822" y="1497194"/>
                  </a:lnTo>
                  <a:lnTo>
                    <a:pt x="529993" y="1260148"/>
                  </a:lnTo>
                  <a:lnTo>
                    <a:pt x="522148" y="1028150"/>
                  </a:lnTo>
                  <a:lnTo>
                    <a:pt x="513380" y="803891"/>
                  </a:lnTo>
                  <a:lnTo>
                    <a:pt x="503787" y="590064"/>
                  </a:lnTo>
                  <a:lnTo>
                    <a:pt x="496108" y="438158"/>
                  </a:lnTo>
                  <a:lnTo>
                    <a:pt x="488058" y="294770"/>
                  </a:lnTo>
                  <a:lnTo>
                    <a:pt x="479678" y="161035"/>
                  </a:lnTo>
                  <a:lnTo>
                    <a:pt x="467995" y="0"/>
                  </a:lnTo>
                  <a:close/>
                </a:path>
              </a:pathLst>
            </a:custGeom>
            <a:solidFill>
              <a:srgbClr val="FFFFFF">
                <a:alpha val="19999"/>
              </a:srgbClr>
            </a:solidFill>
          </p:spPr>
          <p:txBody>
            <a:bodyPr wrap="square" lIns="0" tIns="0" rIns="0" bIns="0" rtlCol="0"/>
            <a:lstStyle/>
            <a:p>
              <a:endParaRPr/>
            </a:p>
          </p:txBody>
        </p:sp>
        <p:pic>
          <p:nvPicPr>
            <p:cNvPr id="16" name="object 16"/>
            <p:cNvPicPr/>
            <p:nvPr/>
          </p:nvPicPr>
          <p:blipFill>
            <a:blip r:embed="rId9" cstate="print"/>
            <a:stretch>
              <a:fillRect/>
            </a:stretch>
          </p:blipFill>
          <p:spPr>
            <a:xfrm>
              <a:off x="7229475" y="0"/>
              <a:ext cx="4962525" cy="6857724"/>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E5154"/>
          </a:solidFill>
        </p:spPr>
        <p:txBody>
          <a:bodyPr wrap="square" lIns="0" tIns="0" rIns="0" bIns="0" rtlCol="0"/>
          <a:lstStyle/>
          <a:p>
            <a:endParaRPr/>
          </a:p>
        </p:txBody>
      </p:sp>
      <p:grpSp>
        <p:nvGrpSpPr>
          <p:cNvPr id="3" name="object 3"/>
          <p:cNvGrpSpPr/>
          <p:nvPr/>
        </p:nvGrpSpPr>
        <p:grpSpPr>
          <a:xfrm>
            <a:off x="0" y="2666999"/>
            <a:ext cx="4038600" cy="4191000"/>
            <a:chOff x="0" y="2666999"/>
            <a:chExt cx="4038600" cy="4191000"/>
          </a:xfrm>
        </p:grpSpPr>
        <p:pic>
          <p:nvPicPr>
            <p:cNvPr id="4" name="object 4"/>
            <p:cNvPicPr/>
            <p:nvPr/>
          </p:nvPicPr>
          <p:blipFill>
            <a:blip r:embed="rId2" cstate="print"/>
            <a:stretch>
              <a:fillRect/>
            </a:stretch>
          </p:blipFill>
          <p:spPr>
            <a:xfrm>
              <a:off x="0" y="2666999"/>
              <a:ext cx="4038599" cy="4190998"/>
            </a:xfrm>
            <a:prstGeom prst="rect">
              <a:avLst/>
            </a:prstGeom>
          </p:spPr>
        </p:pic>
        <p:pic>
          <p:nvPicPr>
            <p:cNvPr id="5" name="object 5"/>
            <p:cNvPicPr/>
            <p:nvPr/>
          </p:nvPicPr>
          <p:blipFill>
            <a:blip r:embed="rId3" cstate="print"/>
            <a:stretch>
              <a:fillRect/>
            </a:stretch>
          </p:blipFill>
          <p:spPr>
            <a:xfrm>
              <a:off x="0" y="2895600"/>
              <a:ext cx="1523999" cy="2362200"/>
            </a:xfrm>
            <a:prstGeom prst="rect">
              <a:avLst/>
            </a:prstGeom>
          </p:spPr>
        </p:pic>
      </p:grpSp>
      <p:pic>
        <p:nvPicPr>
          <p:cNvPr id="6" name="object 6"/>
          <p:cNvPicPr/>
          <p:nvPr/>
        </p:nvPicPr>
        <p:blipFill>
          <a:blip r:embed="rId4" cstate="print"/>
          <a:stretch>
            <a:fillRect/>
          </a:stretch>
        </p:blipFill>
        <p:spPr>
          <a:xfrm>
            <a:off x="8610600" y="1676400"/>
            <a:ext cx="2819400" cy="2819400"/>
          </a:xfrm>
          <a:prstGeom prst="rect">
            <a:avLst/>
          </a:prstGeom>
        </p:spPr>
      </p:pic>
      <p:pic>
        <p:nvPicPr>
          <p:cNvPr id="7" name="object 7"/>
          <p:cNvPicPr/>
          <p:nvPr/>
        </p:nvPicPr>
        <p:blipFill>
          <a:blip r:embed="rId5" cstate="print"/>
          <a:stretch>
            <a:fillRect/>
          </a:stretch>
        </p:blipFill>
        <p:spPr>
          <a:xfrm>
            <a:off x="8001000" y="0"/>
            <a:ext cx="1600200" cy="1143000"/>
          </a:xfrm>
          <a:prstGeom prst="rect">
            <a:avLst/>
          </a:prstGeom>
        </p:spPr>
      </p:pic>
      <p:pic>
        <p:nvPicPr>
          <p:cNvPr id="8" name="object 8"/>
          <p:cNvPicPr/>
          <p:nvPr/>
        </p:nvPicPr>
        <p:blipFill>
          <a:blip r:embed="rId6" cstate="print"/>
          <a:stretch>
            <a:fillRect/>
          </a:stretch>
        </p:blipFill>
        <p:spPr>
          <a:xfrm>
            <a:off x="8610600" y="6095999"/>
            <a:ext cx="990600" cy="761999"/>
          </a:xfrm>
          <a:prstGeom prst="rect">
            <a:avLst/>
          </a:prstGeom>
        </p:spPr>
      </p:pic>
      <p:grpSp>
        <p:nvGrpSpPr>
          <p:cNvPr id="9" name="object 9"/>
          <p:cNvGrpSpPr/>
          <p:nvPr/>
        </p:nvGrpSpPr>
        <p:grpSpPr>
          <a:xfrm>
            <a:off x="9525" y="0"/>
            <a:ext cx="12182475" cy="6686550"/>
            <a:chOff x="9525" y="0"/>
            <a:chExt cx="12182475" cy="6686550"/>
          </a:xfrm>
        </p:grpSpPr>
        <p:pic>
          <p:nvPicPr>
            <p:cNvPr id="10" name="object 10"/>
            <p:cNvPicPr/>
            <p:nvPr/>
          </p:nvPicPr>
          <p:blipFill>
            <a:blip r:embed="rId7" cstate="print"/>
            <a:stretch>
              <a:fillRect/>
            </a:stretch>
          </p:blipFill>
          <p:spPr>
            <a:xfrm>
              <a:off x="10391775" y="0"/>
              <a:ext cx="776287" cy="1214374"/>
            </a:xfrm>
            <a:prstGeom prst="rect">
              <a:avLst/>
            </a:prstGeom>
          </p:spPr>
        </p:pic>
        <p:sp>
          <p:nvSpPr>
            <p:cNvPr id="11" name="object 11"/>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12" name="object 12"/>
            <p:cNvPicPr/>
            <p:nvPr/>
          </p:nvPicPr>
          <p:blipFill>
            <a:blip r:embed="rId8" cstate="print"/>
            <a:stretch>
              <a:fillRect/>
            </a:stretch>
          </p:blipFill>
          <p:spPr>
            <a:xfrm>
              <a:off x="9525" y="0"/>
              <a:ext cx="12182474" cy="6686550"/>
            </a:xfrm>
            <a:prstGeom prst="rect">
              <a:avLst/>
            </a:prstGeom>
          </p:spPr>
        </p:pic>
      </p:grpSp>
      <p:sp>
        <p:nvSpPr>
          <p:cNvPr id="13" name="object 13"/>
          <p:cNvSpPr txBox="1">
            <a:spLocks noGrp="1"/>
          </p:cNvSpPr>
          <p:nvPr>
            <p:ph type="title"/>
          </p:nvPr>
        </p:nvSpPr>
        <p:spPr>
          <a:xfrm>
            <a:off x="2152014" y="304418"/>
            <a:ext cx="2667635" cy="1242695"/>
          </a:xfrm>
          <a:prstGeom prst="rect">
            <a:avLst/>
          </a:prstGeom>
        </p:spPr>
        <p:txBody>
          <a:bodyPr vert="horz" wrap="square" lIns="0" tIns="16510" rIns="0" bIns="0" rtlCol="0">
            <a:spAutoFit/>
          </a:bodyPr>
          <a:lstStyle/>
          <a:p>
            <a:pPr marL="60325">
              <a:lnSpc>
                <a:spcPct val="100000"/>
              </a:lnSpc>
              <a:spcBef>
                <a:spcPts val="130"/>
              </a:spcBef>
            </a:pPr>
            <a:r>
              <a:rPr sz="3950" dirty="0">
                <a:latin typeface="Times New Roman"/>
                <a:cs typeface="Times New Roman"/>
              </a:rPr>
              <a:t>STM</a:t>
            </a:r>
            <a:r>
              <a:rPr sz="3950" spc="55" dirty="0">
                <a:latin typeface="Times New Roman"/>
                <a:cs typeface="Times New Roman"/>
              </a:rPr>
              <a:t> </a:t>
            </a:r>
            <a:r>
              <a:rPr sz="3950" dirty="0">
                <a:latin typeface="Times New Roman"/>
                <a:cs typeface="Times New Roman"/>
              </a:rPr>
              <a:t>32</a:t>
            </a:r>
            <a:r>
              <a:rPr sz="3950" spc="-45" dirty="0">
                <a:latin typeface="Times New Roman"/>
                <a:cs typeface="Times New Roman"/>
              </a:rPr>
              <a:t> </a:t>
            </a:r>
            <a:r>
              <a:rPr sz="3950" spc="-25" dirty="0">
                <a:latin typeface="Times New Roman"/>
                <a:cs typeface="Times New Roman"/>
              </a:rPr>
              <a:t>WL</a:t>
            </a:r>
            <a:endParaRPr sz="3950">
              <a:latin typeface="Times New Roman"/>
              <a:cs typeface="Times New Roman"/>
            </a:endParaRPr>
          </a:p>
          <a:p>
            <a:pPr marL="12700">
              <a:lnSpc>
                <a:spcPct val="100000"/>
              </a:lnSpc>
              <a:spcBef>
                <a:spcPts val="65"/>
              </a:spcBef>
            </a:pPr>
            <a:r>
              <a:rPr sz="3950" spc="-10" dirty="0">
                <a:latin typeface="Times New Roman"/>
                <a:cs typeface="Times New Roman"/>
              </a:rPr>
              <a:t>development</a:t>
            </a:r>
            <a:endParaRPr sz="3950">
              <a:latin typeface="Times New Roman"/>
              <a:cs typeface="Times New Roman"/>
            </a:endParaRPr>
          </a:p>
        </p:txBody>
      </p:sp>
      <p:sp>
        <p:nvSpPr>
          <p:cNvPr id="14" name="object 14"/>
          <p:cNvSpPr txBox="1"/>
          <p:nvPr/>
        </p:nvSpPr>
        <p:spPr>
          <a:xfrm>
            <a:off x="2714625" y="1524952"/>
            <a:ext cx="2077085" cy="1243330"/>
          </a:xfrm>
          <a:prstGeom prst="rect">
            <a:avLst/>
          </a:prstGeom>
        </p:spPr>
        <p:txBody>
          <a:bodyPr vert="horz" wrap="square" lIns="0" tIns="8255" rIns="0" bIns="0" rtlCol="0">
            <a:spAutoFit/>
          </a:bodyPr>
          <a:lstStyle/>
          <a:p>
            <a:pPr marL="12700" marR="5080" indent="485775">
              <a:lnSpc>
                <a:spcPct val="101400"/>
              </a:lnSpc>
              <a:spcBef>
                <a:spcPts val="65"/>
              </a:spcBef>
            </a:pPr>
            <a:r>
              <a:rPr sz="3950" dirty="0">
                <a:solidFill>
                  <a:srgbClr val="EBEBEB"/>
                </a:solidFill>
                <a:latin typeface="Times New Roman"/>
                <a:cs typeface="Times New Roman"/>
              </a:rPr>
              <a:t>kit</a:t>
            </a:r>
            <a:r>
              <a:rPr sz="3950" spc="40" dirty="0">
                <a:solidFill>
                  <a:srgbClr val="EBEBEB"/>
                </a:solidFill>
                <a:latin typeface="Times New Roman"/>
                <a:cs typeface="Times New Roman"/>
              </a:rPr>
              <a:t> </a:t>
            </a:r>
            <a:r>
              <a:rPr sz="3950" spc="-20" dirty="0">
                <a:solidFill>
                  <a:srgbClr val="EBEBEB"/>
                </a:solidFill>
                <a:latin typeface="Times New Roman"/>
                <a:cs typeface="Times New Roman"/>
              </a:rPr>
              <a:t>with </a:t>
            </a:r>
            <a:r>
              <a:rPr sz="3950" spc="-25" dirty="0">
                <a:solidFill>
                  <a:srgbClr val="EBEBEB"/>
                </a:solidFill>
                <a:latin typeface="Times New Roman"/>
                <a:cs typeface="Times New Roman"/>
              </a:rPr>
              <a:t>LoRaWan</a:t>
            </a:r>
            <a:endParaRPr sz="3950">
              <a:latin typeface="Times New Roman"/>
              <a:cs typeface="Times New Roman"/>
            </a:endParaRPr>
          </a:p>
        </p:txBody>
      </p:sp>
      <p:sp>
        <p:nvSpPr>
          <p:cNvPr id="15" name="object 15"/>
          <p:cNvSpPr txBox="1"/>
          <p:nvPr/>
        </p:nvSpPr>
        <p:spPr>
          <a:xfrm>
            <a:off x="5527421" y="1535366"/>
            <a:ext cx="6307455" cy="1250315"/>
          </a:xfrm>
          <a:prstGeom prst="rect">
            <a:avLst/>
          </a:prstGeom>
        </p:spPr>
        <p:txBody>
          <a:bodyPr vert="horz" wrap="square" lIns="0" tIns="15875" rIns="0" bIns="0" rtlCol="0">
            <a:spAutoFit/>
          </a:bodyPr>
          <a:lstStyle/>
          <a:p>
            <a:pPr marL="12700" marR="5080">
              <a:lnSpc>
                <a:spcPct val="100000"/>
              </a:lnSpc>
              <a:spcBef>
                <a:spcPts val="125"/>
              </a:spcBef>
            </a:pPr>
            <a:r>
              <a:rPr sz="2000" dirty="0">
                <a:solidFill>
                  <a:srgbClr val="FFFFFF"/>
                </a:solidFill>
                <a:latin typeface="Times New Roman"/>
                <a:cs typeface="Times New Roman"/>
              </a:rPr>
              <a:t>The</a:t>
            </a:r>
            <a:r>
              <a:rPr sz="2000" spc="-25" dirty="0">
                <a:solidFill>
                  <a:srgbClr val="FFFFFF"/>
                </a:solidFill>
                <a:latin typeface="Times New Roman"/>
                <a:cs typeface="Times New Roman"/>
              </a:rPr>
              <a:t> </a:t>
            </a:r>
            <a:r>
              <a:rPr sz="2000" dirty="0">
                <a:solidFill>
                  <a:srgbClr val="FFFFFF"/>
                </a:solidFill>
                <a:latin typeface="Times New Roman"/>
                <a:cs typeface="Times New Roman"/>
              </a:rPr>
              <a:t>STM32WL</a:t>
            </a:r>
            <a:r>
              <a:rPr sz="2000" spc="-145" dirty="0">
                <a:solidFill>
                  <a:srgbClr val="FFFFFF"/>
                </a:solidFill>
                <a:latin typeface="Times New Roman"/>
                <a:cs typeface="Times New Roman"/>
              </a:rPr>
              <a:t> </a:t>
            </a:r>
            <a:r>
              <a:rPr sz="2000" dirty="0">
                <a:solidFill>
                  <a:srgbClr val="FFFFFF"/>
                </a:solidFill>
                <a:latin typeface="Times New Roman"/>
                <a:cs typeface="Times New Roman"/>
              </a:rPr>
              <a:t>development</a:t>
            </a:r>
            <a:r>
              <a:rPr sz="2000" spc="-145" dirty="0">
                <a:solidFill>
                  <a:srgbClr val="FFFFFF"/>
                </a:solidFill>
                <a:latin typeface="Times New Roman"/>
                <a:cs typeface="Times New Roman"/>
              </a:rPr>
              <a:t> </a:t>
            </a:r>
            <a:r>
              <a:rPr sz="2000" dirty="0">
                <a:solidFill>
                  <a:srgbClr val="FFFFFF"/>
                </a:solidFill>
                <a:latin typeface="Times New Roman"/>
                <a:cs typeface="Times New Roman"/>
              </a:rPr>
              <a:t>kit</a:t>
            </a:r>
            <a:r>
              <a:rPr sz="2000" spc="90" dirty="0">
                <a:solidFill>
                  <a:srgbClr val="FFFFFF"/>
                </a:solidFill>
                <a:latin typeface="Times New Roman"/>
                <a:cs typeface="Times New Roman"/>
              </a:rPr>
              <a:t> </a:t>
            </a:r>
            <a:r>
              <a:rPr sz="2000" dirty="0">
                <a:solidFill>
                  <a:srgbClr val="FFFFFF"/>
                </a:solidFill>
                <a:latin typeface="Times New Roman"/>
                <a:cs typeface="Times New Roman"/>
              </a:rPr>
              <a:t>is</a:t>
            </a:r>
            <a:r>
              <a:rPr sz="2000" spc="10" dirty="0">
                <a:solidFill>
                  <a:srgbClr val="FFFFFF"/>
                </a:solidFill>
                <a:latin typeface="Times New Roman"/>
                <a:cs typeface="Times New Roman"/>
              </a:rPr>
              <a:t> </a:t>
            </a:r>
            <a:r>
              <a:rPr sz="2000" dirty="0">
                <a:solidFill>
                  <a:srgbClr val="FFFFFF"/>
                </a:solidFill>
                <a:latin typeface="Times New Roman"/>
                <a:cs typeface="Times New Roman"/>
              </a:rPr>
              <a:t>a</a:t>
            </a:r>
            <a:r>
              <a:rPr sz="2000" spc="50" dirty="0">
                <a:solidFill>
                  <a:srgbClr val="FFFFFF"/>
                </a:solidFill>
                <a:latin typeface="Times New Roman"/>
                <a:cs typeface="Times New Roman"/>
              </a:rPr>
              <a:t> </a:t>
            </a:r>
            <a:r>
              <a:rPr sz="2000" spc="-10" dirty="0">
                <a:solidFill>
                  <a:srgbClr val="FFFFFF"/>
                </a:solidFill>
                <a:latin typeface="Times New Roman"/>
                <a:cs typeface="Times New Roman"/>
              </a:rPr>
              <a:t>comprehensive</a:t>
            </a:r>
            <a:r>
              <a:rPr sz="2000" spc="-100" dirty="0">
                <a:solidFill>
                  <a:srgbClr val="FFFFFF"/>
                </a:solidFill>
                <a:latin typeface="Times New Roman"/>
                <a:cs typeface="Times New Roman"/>
              </a:rPr>
              <a:t> </a:t>
            </a:r>
            <a:r>
              <a:rPr sz="2000" spc="-10" dirty="0">
                <a:solidFill>
                  <a:srgbClr val="FFFFFF"/>
                </a:solidFill>
                <a:latin typeface="Times New Roman"/>
                <a:cs typeface="Times New Roman"/>
              </a:rPr>
              <a:t>platform </a:t>
            </a:r>
            <a:r>
              <a:rPr sz="2000" dirty="0">
                <a:solidFill>
                  <a:srgbClr val="FFFFFF"/>
                </a:solidFill>
                <a:latin typeface="Times New Roman"/>
                <a:cs typeface="Times New Roman"/>
              </a:rPr>
              <a:t>provided</a:t>
            </a:r>
            <a:r>
              <a:rPr sz="2000" spc="-70" dirty="0">
                <a:solidFill>
                  <a:srgbClr val="FFFFFF"/>
                </a:solidFill>
                <a:latin typeface="Times New Roman"/>
                <a:cs typeface="Times New Roman"/>
              </a:rPr>
              <a:t> </a:t>
            </a:r>
            <a:r>
              <a:rPr sz="2000" dirty="0">
                <a:solidFill>
                  <a:srgbClr val="FFFFFF"/>
                </a:solidFill>
                <a:latin typeface="Times New Roman"/>
                <a:cs typeface="Times New Roman"/>
              </a:rPr>
              <a:t>by</a:t>
            </a:r>
            <a:r>
              <a:rPr sz="2000" spc="10" dirty="0">
                <a:solidFill>
                  <a:srgbClr val="FFFFFF"/>
                </a:solidFill>
                <a:latin typeface="Times New Roman"/>
                <a:cs typeface="Times New Roman"/>
              </a:rPr>
              <a:t> </a:t>
            </a:r>
            <a:r>
              <a:rPr sz="2000" dirty="0">
                <a:solidFill>
                  <a:srgbClr val="FFFFFF"/>
                </a:solidFill>
                <a:latin typeface="Times New Roman"/>
                <a:cs typeface="Times New Roman"/>
              </a:rPr>
              <a:t>STMicroelectronics</a:t>
            </a:r>
            <a:r>
              <a:rPr sz="2000" spc="-145" dirty="0">
                <a:solidFill>
                  <a:srgbClr val="FFFFFF"/>
                </a:solidFill>
                <a:latin typeface="Times New Roman"/>
                <a:cs typeface="Times New Roman"/>
              </a:rPr>
              <a:t> </a:t>
            </a:r>
            <a:r>
              <a:rPr sz="2000" dirty="0">
                <a:solidFill>
                  <a:srgbClr val="FFFFFF"/>
                </a:solidFill>
                <a:latin typeface="Times New Roman"/>
                <a:cs typeface="Times New Roman"/>
              </a:rPr>
              <a:t>for</a:t>
            </a:r>
            <a:r>
              <a:rPr sz="2000" spc="-20" dirty="0">
                <a:solidFill>
                  <a:srgbClr val="FFFFFF"/>
                </a:solidFill>
                <a:latin typeface="Times New Roman"/>
                <a:cs typeface="Times New Roman"/>
              </a:rPr>
              <a:t> </a:t>
            </a:r>
            <a:r>
              <a:rPr sz="2000" dirty="0">
                <a:solidFill>
                  <a:srgbClr val="FFFFFF"/>
                </a:solidFill>
                <a:latin typeface="Times New Roman"/>
                <a:cs typeface="Times New Roman"/>
              </a:rPr>
              <a:t>developing</a:t>
            </a:r>
            <a:r>
              <a:rPr sz="2000" spc="-145" dirty="0">
                <a:solidFill>
                  <a:srgbClr val="FFFFFF"/>
                </a:solidFill>
                <a:latin typeface="Times New Roman"/>
                <a:cs typeface="Times New Roman"/>
              </a:rPr>
              <a:t> </a:t>
            </a:r>
            <a:r>
              <a:rPr sz="2000" dirty="0">
                <a:solidFill>
                  <a:srgbClr val="FFFFFF"/>
                </a:solidFill>
                <a:latin typeface="Times New Roman"/>
                <a:cs typeface="Times New Roman"/>
              </a:rPr>
              <a:t>IoT</a:t>
            </a:r>
            <a:r>
              <a:rPr sz="2000" spc="10" dirty="0">
                <a:solidFill>
                  <a:srgbClr val="FFFFFF"/>
                </a:solidFill>
                <a:latin typeface="Times New Roman"/>
                <a:cs typeface="Times New Roman"/>
              </a:rPr>
              <a:t> </a:t>
            </a:r>
            <a:r>
              <a:rPr sz="2000" spc="-10" dirty="0">
                <a:solidFill>
                  <a:srgbClr val="FFFFFF"/>
                </a:solidFill>
                <a:latin typeface="Times New Roman"/>
                <a:cs typeface="Times New Roman"/>
              </a:rPr>
              <a:t>solutions </a:t>
            </a:r>
            <a:r>
              <a:rPr sz="2000" dirty="0">
                <a:solidFill>
                  <a:srgbClr val="FFFFFF"/>
                </a:solidFill>
                <a:latin typeface="Times New Roman"/>
                <a:cs typeface="Times New Roman"/>
              </a:rPr>
              <a:t>based</a:t>
            </a:r>
            <a:r>
              <a:rPr sz="2000" spc="-50" dirty="0">
                <a:solidFill>
                  <a:srgbClr val="FFFFFF"/>
                </a:solidFill>
                <a:latin typeface="Times New Roman"/>
                <a:cs typeface="Times New Roman"/>
              </a:rPr>
              <a:t> </a:t>
            </a:r>
            <a:r>
              <a:rPr sz="2000" dirty="0">
                <a:solidFill>
                  <a:srgbClr val="FFFFFF"/>
                </a:solidFill>
                <a:latin typeface="Times New Roman"/>
                <a:cs typeface="Times New Roman"/>
              </a:rPr>
              <a:t>on</a:t>
            </a:r>
            <a:r>
              <a:rPr sz="2000" spc="35" dirty="0">
                <a:solidFill>
                  <a:srgbClr val="FFFFFF"/>
                </a:solidFill>
                <a:latin typeface="Times New Roman"/>
                <a:cs typeface="Times New Roman"/>
              </a:rPr>
              <a:t> </a:t>
            </a:r>
            <a:r>
              <a:rPr sz="2000" dirty="0">
                <a:solidFill>
                  <a:srgbClr val="FFFFFF"/>
                </a:solidFill>
                <a:latin typeface="Times New Roman"/>
                <a:cs typeface="Times New Roman"/>
              </a:rPr>
              <a:t>the</a:t>
            </a:r>
            <a:r>
              <a:rPr sz="2000" spc="-85" dirty="0">
                <a:solidFill>
                  <a:srgbClr val="FFFFFF"/>
                </a:solidFill>
                <a:latin typeface="Times New Roman"/>
                <a:cs typeface="Times New Roman"/>
              </a:rPr>
              <a:t> </a:t>
            </a:r>
            <a:r>
              <a:rPr sz="2000" dirty="0">
                <a:solidFill>
                  <a:srgbClr val="FFFFFF"/>
                </a:solidFill>
                <a:latin typeface="Times New Roman"/>
                <a:cs typeface="Times New Roman"/>
              </a:rPr>
              <a:t>STM32WL</a:t>
            </a:r>
            <a:r>
              <a:rPr sz="2000" spc="-125" dirty="0">
                <a:solidFill>
                  <a:srgbClr val="FFFFFF"/>
                </a:solidFill>
                <a:latin typeface="Times New Roman"/>
                <a:cs typeface="Times New Roman"/>
              </a:rPr>
              <a:t> </a:t>
            </a:r>
            <a:r>
              <a:rPr sz="2000" dirty="0">
                <a:solidFill>
                  <a:srgbClr val="FFFFFF"/>
                </a:solidFill>
                <a:latin typeface="Times New Roman"/>
                <a:cs typeface="Times New Roman"/>
              </a:rPr>
              <a:t>series</a:t>
            </a:r>
            <a:r>
              <a:rPr sz="2000" spc="35" dirty="0">
                <a:solidFill>
                  <a:srgbClr val="FFFFFF"/>
                </a:solidFill>
                <a:latin typeface="Times New Roman"/>
                <a:cs typeface="Times New Roman"/>
              </a:rPr>
              <a:t> </a:t>
            </a:r>
            <a:r>
              <a:rPr sz="2000" dirty="0">
                <a:solidFill>
                  <a:srgbClr val="FFFFFF"/>
                </a:solidFill>
                <a:latin typeface="Times New Roman"/>
                <a:cs typeface="Times New Roman"/>
              </a:rPr>
              <a:t>of</a:t>
            </a:r>
            <a:r>
              <a:rPr sz="2000" spc="-5" dirty="0">
                <a:solidFill>
                  <a:srgbClr val="FFFFFF"/>
                </a:solidFill>
                <a:latin typeface="Times New Roman"/>
                <a:cs typeface="Times New Roman"/>
              </a:rPr>
              <a:t> </a:t>
            </a:r>
            <a:r>
              <a:rPr sz="2000" dirty="0">
                <a:solidFill>
                  <a:srgbClr val="FFFFFF"/>
                </a:solidFill>
                <a:latin typeface="Times New Roman"/>
                <a:cs typeface="Times New Roman"/>
              </a:rPr>
              <a:t>microcontrollers,</a:t>
            </a:r>
            <a:r>
              <a:rPr sz="2000" spc="-150" dirty="0">
                <a:solidFill>
                  <a:srgbClr val="FFFFFF"/>
                </a:solidFill>
                <a:latin typeface="Times New Roman"/>
                <a:cs typeface="Times New Roman"/>
              </a:rPr>
              <a:t> </a:t>
            </a:r>
            <a:r>
              <a:rPr sz="2000" spc="-10" dirty="0">
                <a:solidFill>
                  <a:srgbClr val="FFFFFF"/>
                </a:solidFill>
                <a:latin typeface="Times New Roman"/>
                <a:cs typeface="Times New Roman"/>
              </a:rPr>
              <a:t>which </a:t>
            </a:r>
            <a:r>
              <a:rPr sz="2000" dirty="0">
                <a:solidFill>
                  <a:srgbClr val="FFFFFF"/>
                </a:solidFill>
                <a:latin typeface="Times New Roman"/>
                <a:cs typeface="Times New Roman"/>
              </a:rPr>
              <a:t>integrate</a:t>
            </a:r>
            <a:r>
              <a:rPr sz="2000" spc="-15" dirty="0">
                <a:solidFill>
                  <a:srgbClr val="FFFFFF"/>
                </a:solidFill>
                <a:latin typeface="Times New Roman"/>
                <a:cs typeface="Times New Roman"/>
              </a:rPr>
              <a:t> </a:t>
            </a:r>
            <a:r>
              <a:rPr sz="2000" dirty="0">
                <a:solidFill>
                  <a:srgbClr val="FFFFFF"/>
                </a:solidFill>
                <a:latin typeface="Times New Roman"/>
                <a:cs typeface="Times New Roman"/>
              </a:rPr>
              <a:t>LoRa</a:t>
            </a:r>
            <a:r>
              <a:rPr sz="2000" spc="-25" dirty="0">
                <a:solidFill>
                  <a:srgbClr val="FFFFFF"/>
                </a:solidFill>
                <a:latin typeface="Times New Roman"/>
                <a:cs typeface="Times New Roman"/>
              </a:rPr>
              <a:t> </a:t>
            </a:r>
            <a:r>
              <a:rPr sz="2000" dirty="0">
                <a:solidFill>
                  <a:srgbClr val="FFFFFF"/>
                </a:solidFill>
                <a:latin typeface="Times New Roman"/>
                <a:cs typeface="Times New Roman"/>
              </a:rPr>
              <a:t>communication</a:t>
            </a:r>
            <a:r>
              <a:rPr sz="2000" spc="-140" dirty="0">
                <a:solidFill>
                  <a:srgbClr val="FFFFFF"/>
                </a:solidFill>
                <a:latin typeface="Times New Roman"/>
                <a:cs typeface="Times New Roman"/>
              </a:rPr>
              <a:t> </a:t>
            </a:r>
            <a:r>
              <a:rPr sz="2000" spc="-10" dirty="0">
                <a:solidFill>
                  <a:srgbClr val="FFFFFF"/>
                </a:solidFill>
                <a:latin typeface="Times New Roman"/>
                <a:cs typeface="Times New Roman"/>
              </a:rPr>
              <a:t>capabilities</a:t>
            </a:r>
            <a:endParaRPr sz="2000" dirty="0">
              <a:latin typeface="Times New Roman"/>
              <a:cs typeface="Times New Roman"/>
            </a:endParaRPr>
          </a:p>
        </p:txBody>
      </p:sp>
      <p:sp>
        <p:nvSpPr>
          <p:cNvPr id="16" name="object 16"/>
          <p:cNvSpPr txBox="1"/>
          <p:nvPr/>
        </p:nvSpPr>
        <p:spPr>
          <a:xfrm>
            <a:off x="5527421" y="3198156"/>
            <a:ext cx="5401310" cy="1313815"/>
          </a:xfrm>
          <a:prstGeom prst="rect">
            <a:avLst/>
          </a:prstGeom>
        </p:spPr>
        <p:txBody>
          <a:bodyPr vert="horz" wrap="square" lIns="0" tIns="136525" rIns="0" bIns="0" rtlCol="0">
            <a:spAutoFit/>
          </a:bodyPr>
          <a:lstStyle/>
          <a:p>
            <a:pPr marL="12700">
              <a:lnSpc>
                <a:spcPct val="100000"/>
              </a:lnSpc>
              <a:spcBef>
                <a:spcPts val="1075"/>
              </a:spcBef>
            </a:pPr>
            <a:r>
              <a:rPr sz="2000" b="1" i="1" spc="-10" dirty="0">
                <a:solidFill>
                  <a:srgbClr val="FFFFFF"/>
                </a:solidFill>
                <a:latin typeface="Times New Roman" panose="02020603050405020304" pitchFamily="18" charset="0"/>
                <a:cs typeface="Times New Roman" panose="02020603050405020304" pitchFamily="18" charset="0"/>
              </a:rPr>
              <a:t>Task</a:t>
            </a:r>
            <a:r>
              <a:rPr sz="2000" b="1" i="1" spc="-105" dirty="0">
                <a:solidFill>
                  <a:srgbClr val="FFFFFF"/>
                </a:solidFill>
                <a:latin typeface="Times New Roman" panose="02020603050405020304" pitchFamily="18" charset="0"/>
                <a:cs typeface="Times New Roman" panose="02020603050405020304" pitchFamily="18" charset="0"/>
              </a:rPr>
              <a:t> </a:t>
            </a:r>
            <a:r>
              <a:rPr sz="2000" b="1" i="1" dirty="0">
                <a:solidFill>
                  <a:srgbClr val="FFFFFF"/>
                </a:solidFill>
                <a:latin typeface="Times New Roman" panose="02020603050405020304" pitchFamily="18" charset="0"/>
                <a:cs typeface="Times New Roman" panose="02020603050405020304" pitchFamily="18" charset="0"/>
              </a:rPr>
              <a:t>done</a:t>
            </a:r>
            <a:r>
              <a:rPr sz="2000" b="1" i="1" spc="-55" dirty="0">
                <a:solidFill>
                  <a:srgbClr val="FFFFFF"/>
                </a:solidFill>
                <a:latin typeface="Times New Roman" panose="02020603050405020304" pitchFamily="18" charset="0"/>
                <a:cs typeface="Times New Roman" panose="02020603050405020304" pitchFamily="18" charset="0"/>
              </a:rPr>
              <a:t> </a:t>
            </a:r>
            <a:r>
              <a:rPr sz="2000" b="1" i="1" dirty="0">
                <a:solidFill>
                  <a:srgbClr val="FFFFFF"/>
                </a:solidFill>
                <a:latin typeface="Times New Roman" panose="02020603050405020304" pitchFamily="18" charset="0"/>
                <a:cs typeface="Times New Roman" panose="02020603050405020304" pitchFamily="18" charset="0"/>
              </a:rPr>
              <a:t>using</a:t>
            </a:r>
            <a:r>
              <a:rPr sz="2000" b="1" i="1" spc="-110" dirty="0">
                <a:solidFill>
                  <a:srgbClr val="FFFFFF"/>
                </a:solidFill>
                <a:latin typeface="Times New Roman" panose="02020603050405020304" pitchFamily="18" charset="0"/>
                <a:cs typeface="Times New Roman" panose="02020603050405020304" pitchFamily="18" charset="0"/>
              </a:rPr>
              <a:t> </a:t>
            </a:r>
            <a:r>
              <a:rPr sz="2000" b="1" i="1" dirty="0">
                <a:solidFill>
                  <a:srgbClr val="FFFFFF"/>
                </a:solidFill>
                <a:latin typeface="Times New Roman" panose="02020603050405020304" pitchFamily="18" charset="0"/>
                <a:cs typeface="Times New Roman" panose="02020603050405020304" pitchFamily="18" charset="0"/>
              </a:rPr>
              <a:t>STM32</a:t>
            </a:r>
            <a:r>
              <a:rPr sz="2000" b="1" i="1" spc="-100" dirty="0">
                <a:solidFill>
                  <a:srgbClr val="FFFFFF"/>
                </a:solidFill>
                <a:latin typeface="Times New Roman" panose="02020603050405020304" pitchFamily="18" charset="0"/>
                <a:cs typeface="Times New Roman" panose="02020603050405020304" pitchFamily="18" charset="0"/>
              </a:rPr>
              <a:t> </a:t>
            </a:r>
            <a:r>
              <a:rPr sz="2000" b="1" i="1" dirty="0">
                <a:solidFill>
                  <a:srgbClr val="FFFFFF"/>
                </a:solidFill>
                <a:latin typeface="Times New Roman" panose="02020603050405020304" pitchFamily="18" charset="0"/>
                <a:cs typeface="Times New Roman" panose="02020603050405020304" pitchFamily="18" charset="0"/>
              </a:rPr>
              <a:t>WL</a:t>
            </a:r>
            <a:r>
              <a:rPr sz="2000" b="1" i="1" spc="-100" dirty="0">
                <a:solidFill>
                  <a:srgbClr val="FFFFFF"/>
                </a:solidFill>
                <a:latin typeface="Times New Roman" panose="02020603050405020304" pitchFamily="18" charset="0"/>
                <a:cs typeface="Times New Roman" panose="02020603050405020304" pitchFamily="18" charset="0"/>
              </a:rPr>
              <a:t> </a:t>
            </a:r>
            <a:r>
              <a:rPr sz="2000" b="1" i="1" dirty="0">
                <a:solidFill>
                  <a:srgbClr val="FFFFFF"/>
                </a:solidFill>
                <a:latin typeface="Times New Roman" panose="02020603050405020304" pitchFamily="18" charset="0"/>
                <a:cs typeface="Times New Roman" panose="02020603050405020304" pitchFamily="18" charset="0"/>
              </a:rPr>
              <a:t>dev</a:t>
            </a:r>
            <a:r>
              <a:rPr sz="2000" b="1" i="1" spc="40" dirty="0">
                <a:solidFill>
                  <a:srgbClr val="FFFFFF"/>
                </a:solidFill>
                <a:latin typeface="Times New Roman" panose="02020603050405020304" pitchFamily="18" charset="0"/>
                <a:cs typeface="Times New Roman" panose="02020603050405020304" pitchFamily="18" charset="0"/>
              </a:rPr>
              <a:t> </a:t>
            </a:r>
            <a:r>
              <a:rPr sz="2000" b="1" i="1" dirty="0">
                <a:solidFill>
                  <a:srgbClr val="FFFFFF"/>
                </a:solidFill>
                <a:latin typeface="Times New Roman" panose="02020603050405020304" pitchFamily="18" charset="0"/>
                <a:cs typeface="Times New Roman" panose="02020603050405020304" pitchFamily="18" charset="0"/>
              </a:rPr>
              <a:t>kit</a:t>
            </a:r>
            <a:r>
              <a:rPr sz="2000" b="1" i="1" spc="-5" dirty="0">
                <a:solidFill>
                  <a:srgbClr val="FFFFFF"/>
                </a:solidFill>
                <a:latin typeface="Times New Roman" panose="02020603050405020304" pitchFamily="18" charset="0"/>
                <a:cs typeface="Times New Roman" panose="02020603050405020304" pitchFamily="18" charset="0"/>
              </a:rPr>
              <a:t> </a:t>
            </a:r>
            <a:r>
              <a:rPr sz="2000" b="1" i="1" dirty="0">
                <a:solidFill>
                  <a:srgbClr val="FFFFFF"/>
                </a:solidFill>
                <a:latin typeface="Times New Roman" panose="02020603050405020304" pitchFamily="18" charset="0"/>
                <a:cs typeface="Times New Roman" panose="02020603050405020304" pitchFamily="18" charset="0"/>
              </a:rPr>
              <a:t>with</a:t>
            </a:r>
            <a:r>
              <a:rPr sz="2000" b="1" i="1" spc="20" dirty="0">
                <a:solidFill>
                  <a:srgbClr val="FFFFFF"/>
                </a:solidFill>
                <a:latin typeface="Times New Roman" panose="02020603050405020304" pitchFamily="18" charset="0"/>
                <a:cs typeface="Times New Roman" panose="02020603050405020304" pitchFamily="18" charset="0"/>
              </a:rPr>
              <a:t> </a:t>
            </a:r>
            <a:r>
              <a:rPr sz="2000" b="1" i="1" spc="-10" dirty="0">
                <a:solidFill>
                  <a:srgbClr val="FFFFFF"/>
                </a:solidFill>
                <a:latin typeface="Times New Roman" panose="02020603050405020304" pitchFamily="18" charset="0"/>
                <a:cs typeface="Times New Roman" panose="02020603050405020304" pitchFamily="18" charset="0"/>
              </a:rPr>
              <a:t>LoRaWan</a:t>
            </a:r>
            <a:endParaRPr sz="2000" dirty="0">
              <a:latin typeface="Times New Roman" panose="02020603050405020304" pitchFamily="18" charset="0"/>
              <a:cs typeface="Times New Roman" panose="02020603050405020304" pitchFamily="18" charset="0"/>
            </a:endParaRPr>
          </a:p>
          <a:p>
            <a:pPr marL="12700">
              <a:lnSpc>
                <a:spcPct val="100000"/>
              </a:lnSpc>
              <a:spcBef>
                <a:spcPts val="980"/>
              </a:spcBef>
              <a:tabLst>
                <a:tab pos="355600" algn="l"/>
              </a:tabLst>
            </a:pPr>
            <a:r>
              <a:rPr sz="1550" spc="95" dirty="0">
                <a:solidFill>
                  <a:srgbClr val="89D0D5"/>
                </a:solidFill>
                <a:latin typeface="Times New Roman" panose="02020603050405020304" pitchFamily="18" charset="0"/>
                <a:cs typeface="Times New Roman" panose="02020603050405020304" pitchFamily="18" charset="0"/>
              </a:rPr>
              <a:t>▶</a:t>
            </a:r>
            <a:r>
              <a:rPr sz="1550" dirty="0">
                <a:solidFill>
                  <a:srgbClr val="89D0D5"/>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Basic</a:t>
            </a:r>
            <a:r>
              <a:rPr sz="2000" spc="8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program</a:t>
            </a:r>
            <a:r>
              <a:rPr sz="2000" spc="-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of</a:t>
            </a:r>
            <a:r>
              <a:rPr sz="2000" spc="-8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relay</a:t>
            </a:r>
            <a:r>
              <a:rPr sz="2000" spc="-4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turn</a:t>
            </a:r>
            <a:r>
              <a:rPr sz="2000" spc="-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on</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and</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turn</a:t>
            </a:r>
            <a:r>
              <a:rPr sz="2000" spc="-50" dirty="0">
                <a:solidFill>
                  <a:srgbClr val="FFFFFF"/>
                </a:solidFill>
                <a:latin typeface="Times New Roman" panose="02020603050405020304" pitchFamily="18" charset="0"/>
                <a:cs typeface="Times New Roman" panose="02020603050405020304" pitchFamily="18" charset="0"/>
              </a:rPr>
              <a:t> </a:t>
            </a:r>
            <a:r>
              <a:rPr sz="2000" spc="-25" dirty="0">
                <a:solidFill>
                  <a:srgbClr val="FFFFFF"/>
                </a:solidFill>
                <a:latin typeface="Times New Roman" panose="02020603050405020304" pitchFamily="18" charset="0"/>
                <a:cs typeface="Times New Roman" panose="02020603050405020304" pitchFamily="18" charset="0"/>
              </a:rPr>
              <a:t>off</a:t>
            </a:r>
            <a:endParaRPr sz="2000" dirty="0">
              <a:latin typeface="Times New Roman" panose="02020603050405020304" pitchFamily="18" charset="0"/>
              <a:cs typeface="Times New Roman" panose="02020603050405020304" pitchFamily="18" charset="0"/>
            </a:endParaRPr>
          </a:p>
          <a:p>
            <a:pPr marL="12700">
              <a:lnSpc>
                <a:spcPct val="100000"/>
              </a:lnSpc>
              <a:spcBef>
                <a:spcPts val="980"/>
              </a:spcBef>
              <a:tabLst>
                <a:tab pos="355600" algn="l"/>
              </a:tabLst>
            </a:pPr>
            <a:r>
              <a:rPr sz="1550" spc="95" dirty="0">
                <a:solidFill>
                  <a:srgbClr val="89D0D5"/>
                </a:solidFill>
                <a:latin typeface="Times New Roman" panose="02020603050405020304" pitchFamily="18" charset="0"/>
                <a:cs typeface="Times New Roman" panose="02020603050405020304" pitchFamily="18" charset="0"/>
              </a:rPr>
              <a:t>▶</a:t>
            </a:r>
            <a:r>
              <a:rPr sz="1550" dirty="0">
                <a:solidFill>
                  <a:srgbClr val="89D0D5"/>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Basic</a:t>
            </a:r>
            <a:r>
              <a:rPr sz="2000" spc="6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program</a:t>
            </a:r>
            <a:r>
              <a:rPr sz="2000" spc="-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of</a:t>
            </a:r>
            <a:r>
              <a:rPr sz="2000" spc="-9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LED</a:t>
            </a:r>
            <a:r>
              <a:rPr sz="2000" spc="2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turn</a:t>
            </a:r>
            <a:r>
              <a:rPr sz="2000" spc="-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ON</a:t>
            </a:r>
            <a:r>
              <a:rPr sz="2000" spc="1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and</a:t>
            </a:r>
            <a:r>
              <a:rPr sz="2000" spc="-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turn</a:t>
            </a:r>
            <a:r>
              <a:rPr sz="2000" spc="-65" dirty="0">
                <a:solidFill>
                  <a:srgbClr val="FFFFFF"/>
                </a:solidFill>
                <a:latin typeface="Times New Roman" panose="02020603050405020304" pitchFamily="18" charset="0"/>
                <a:cs typeface="Times New Roman" panose="02020603050405020304" pitchFamily="18" charset="0"/>
              </a:rPr>
              <a:t> </a:t>
            </a:r>
            <a:r>
              <a:rPr sz="2000" spc="-25" dirty="0">
                <a:solidFill>
                  <a:srgbClr val="FFFFFF"/>
                </a:solidFill>
                <a:latin typeface="Times New Roman" panose="02020603050405020304" pitchFamily="18" charset="0"/>
                <a:cs typeface="Times New Roman" panose="02020603050405020304" pitchFamily="18" charset="0"/>
              </a:rPr>
              <a:t>OFF</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666999"/>
            <a:ext cx="4038600" cy="4191000"/>
            <a:chOff x="0" y="2666999"/>
            <a:chExt cx="4038600" cy="4191000"/>
          </a:xfrm>
        </p:grpSpPr>
        <p:pic>
          <p:nvPicPr>
            <p:cNvPr id="3" name="object 3"/>
            <p:cNvPicPr/>
            <p:nvPr/>
          </p:nvPicPr>
          <p:blipFill>
            <a:blip r:embed="rId2" cstate="print"/>
            <a:stretch>
              <a:fillRect/>
            </a:stretch>
          </p:blipFill>
          <p:spPr>
            <a:xfrm>
              <a:off x="0" y="2666999"/>
              <a:ext cx="4038599" cy="4190998"/>
            </a:xfrm>
            <a:prstGeom prst="rect">
              <a:avLst/>
            </a:prstGeom>
          </p:spPr>
        </p:pic>
        <p:pic>
          <p:nvPicPr>
            <p:cNvPr id="4" name="object 4"/>
            <p:cNvPicPr/>
            <p:nvPr/>
          </p:nvPicPr>
          <p:blipFill>
            <a:blip r:embed="rId3" cstate="print"/>
            <a:stretch>
              <a:fillRect/>
            </a:stretch>
          </p:blipFill>
          <p:spPr>
            <a:xfrm>
              <a:off x="0" y="2895600"/>
              <a:ext cx="1523999" cy="2362200"/>
            </a:xfrm>
            <a:prstGeom prst="rect">
              <a:avLst/>
            </a:prstGeom>
          </p:spPr>
        </p:pic>
      </p:grpSp>
      <p:pic>
        <p:nvPicPr>
          <p:cNvPr id="5" name="object 5"/>
          <p:cNvPicPr/>
          <p:nvPr/>
        </p:nvPicPr>
        <p:blipFill>
          <a:blip r:embed="rId4" cstate="print"/>
          <a:stretch>
            <a:fillRect/>
          </a:stretch>
        </p:blipFill>
        <p:spPr>
          <a:xfrm>
            <a:off x="8610600" y="1676400"/>
            <a:ext cx="2819400" cy="2819400"/>
          </a:xfrm>
          <a:prstGeom prst="rect">
            <a:avLst/>
          </a:prstGeom>
        </p:spPr>
      </p:pic>
      <p:pic>
        <p:nvPicPr>
          <p:cNvPr id="6" name="object 6"/>
          <p:cNvPicPr/>
          <p:nvPr/>
        </p:nvPicPr>
        <p:blipFill>
          <a:blip r:embed="rId5" cstate="print"/>
          <a:stretch>
            <a:fillRect/>
          </a:stretch>
        </p:blipFill>
        <p:spPr>
          <a:xfrm>
            <a:off x="8001000" y="0"/>
            <a:ext cx="1600200" cy="1143000"/>
          </a:xfrm>
          <a:prstGeom prst="rect">
            <a:avLst/>
          </a:prstGeom>
        </p:spPr>
      </p:pic>
      <p:pic>
        <p:nvPicPr>
          <p:cNvPr id="7" name="object 7"/>
          <p:cNvPicPr/>
          <p:nvPr/>
        </p:nvPicPr>
        <p:blipFill>
          <a:blip r:embed="rId6" cstate="print"/>
          <a:stretch>
            <a:fillRect/>
          </a:stretch>
        </p:blipFill>
        <p:spPr>
          <a:xfrm>
            <a:off x="8653140" y="6138671"/>
            <a:ext cx="905517" cy="719327"/>
          </a:xfrm>
          <a:prstGeom prst="rect">
            <a:avLst/>
          </a:prstGeom>
        </p:spPr>
      </p:pic>
      <p:grpSp>
        <p:nvGrpSpPr>
          <p:cNvPr id="8" name="object 8"/>
          <p:cNvGrpSpPr/>
          <p:nvPr/>
        </p:nvGrpSpPr>
        <p:grpSpPr>
          <a:xfrm>
            <a:off x="0" y="0"/>
            <a:ext cx="12192000" cy="6858000"/>
            <a:chOff x="0" y="0"/>
            <a:chExt cx="12192000" cy="6858000"/>
          </a:xfrm>
        </p:grpSpPr>
        <p:pic>
          <p:nvPicPr>
            <p:cNvPr id="9" name="object 9"/>
            <p:cNvPicPr/>
            <p:nvPr/>
          </p:nvPicPr>
          <p:blipFill>
            <a:blip r:embed="rId7" cstate="print"/>
            <a:stretch>
              <a:fillRect/>
            </a:stretch>
          </p:blipFill>
          <p:spPr>
            <a:xfrm>
              <a:off x="10410708" y="0"/>
              <a:ext cx="738419" cy="1195546"/>
            </a:xfrm>
            <a:prstGeom prst="rect">
              <a:avLst/>
            </a:prstGeom>
          </p:spPr>
        </p:pic>
        <p:sp>
          <p:nvSpPr>
            <p:cNvPr id="10" name="object 10"/>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11" name="object 11"/>
            <p:cNvPicPr/>
            <p:nvPr/>
          </p:nvPicPr>
          <p:blipFill>
            <a:blip r:embed="rId8" cstate="print"/>
            <a:stretch>
              <a:fillRect/>
            </a:stretch>
          </p:blipFill>
          <p:spPr>
            <a:xfrm>
              <a:off x="0" y="0"/>
              <a:ext cx="12191999" cy="6857999"/>
            </a:xfrm>
            <a:prstGeom prst="rect">
              <a:avLst/>
            </a:prstGeom>
          </p:spPr>
        </p:pic>
        <p:pic>
          <p:nvPicPr>
            <p:cNvPr id="12" name="object 12"/>
            <p:cNvPicPr/>
            <p:nvPr/>
          </p:nvPicPr>
          <p:blipFill>
            <a:blip r:embed="rId9" cstate="print"/>
            <a:stretch>
              <a:fillRect/>
            </a:stretch>
          </p:blipFill>
          <p:spPr>
            <a:xfrm>
              <a:off x="6448425" y="0"/>
              <a:ext cx="5743575" cy="6858000"/>
            </a:xfrm>
            <a:prstGeom prst="rect">
              <a:avLst/>
            </a:prstGeom>
          </p:spPr>
        </p:pic>
        <p:pic>
          <p:nvPicPr>
            <p:cNvPr id="13" name="object 13"/>
            <p:cNvPicPr/>
            <p:nvPr/>
          </p:nvPicPr>
          <p:blipFill>
            <a:blip r:embed="rId10" cstate="print"/>
            <a:stretch>
              <a:fillRect/>
            </a:stretch>
          </p:blipFill>
          <p:spPr>
            <a:xfrm>
              <a:off x="10391775" y="0"/>
              <a:ext cx="776287" cy="1214374"/>
            </a:xfrm>
            <a:prstGeom prst="rect">
              <a:avLst/>
            </a:prstGeom>
          </p:spPr>
        </p:pic>
        <p:sp>
          <p:nvSpPr>
            <p:cNvPr id="14" name="object 14"/>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grpSp>
      <p:sp>
        <p:nvSpPr>
          <p:cNvPr id="15" name="object 15"/>
          <p:cNvSpPr txBox="1"/>
          <p:nvPr/>
        </p:nvSpPr>
        <p:spPr>
          <a:xfrm>
            <a:off x="294871" y="143163"/>
            <a:ext cx="5444490" cy="6817892"/>
          </a:xfrm>
          <a:prstGeom prst="rect">
            <a:avLst/>
          </a:prstGeom>
        </p:spPr>
        <p:txBody>
          <a:bodyPr vert="horz" wrap="square" lIns="0" tIns="15875" rIns="0" bIns="0" rtlCol="0">
            <a:spAutoFit/>
          </a:bodyPr>
          <a:lstStyle/>
          <a:p>
            <a:pPr marL="12700" marR="36830">
              <a:lnSpc>
                <a:spcPct val="100000"/>
              </a:lnSpc>
              <a:spcBef>
                <a:spcPts val="125"/>
              </a:spcBef>
              <a:tabLst>
                <a:tab pos="3405504" algn="l"/>
              </a:tabLst>
            </a:pPr>
            <a:r>
              <a:rPr lang="en-IN" sz="2400" b="1" dirty="0">
                <a:solidFill>
                  <a:schemeClr val="bg1"/>
                </a:solidFill>
                <a:latin typeface="Times New Roman" panose="02020603050405020304" pitchFamily="18" charset="0"/>
                <a:cs typeface="Times New Roman" panose="02020603050405020304" pitchFamily="18" charset="0"/>
              </a:rPr>
              <a:t>Software Learnt:</a:t>
            </a:r>
          </a:p>
          <a:p>
            <a:pPr marL="12700" marR="36830">
              <a:lnSpc>
                <a:spcPct val="100000"/>
              </a:lnSpc>
              <a:spcBef>
                <a:spcPts val="125"/>
              </a:spcBef>
              <a:tabLst>
                <a:tab pos="3405504" algn="l"/>
              </a:tabLst>
            </a:pPr>
            <a:endParaRPr lang="en-IN" sz="2400" b="1"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IN" sz="1600" dirty="0">
                <a:solidFill>
                  <a:schemeClr val="bg1"/>
                </a:solidFill>
                <a:latin typeface="Times New Roman" panose="02020603050405020304" pitchFamily="18" charset="0"/>
                <a:cs typeface="Times New Roman" panose="02020603050405020304" pitchFamily="18" charset="0"/>
              </a:rPr>
              <a:t>1.Integrated Development Environment (IDE): STM32 IDE is an integrated development environment tailored for STM32 microcontrollers developed by STMicroelectronics and Arduino IDE tailored for ESP 32 </a:t>
            </a:r>
            <a:r>
              <a:rPr lang="en-IN" sz="1600" dirty="0" err="1">
                <a:solidFill>
                  <a:schemeClr val="bg1"/>
                </a:solidFill>
                <a:latin typeface="Times New Roman" panose="02020603050405020304" pitchFamily="18" charset="0"/>
                <a:cs typeface="Times New Roman" panose="02020603050405020304" pitchFamily="18" charset="0"/>
              </a:rPr>
              <a:t>mircrocontollers</a:t>
            </a:r>
            <a:r>
              <a:rPr lang="en-IN" sz="1600" dirty="0">
                <a:solidFill>
                  <a:schemeClr val="bg1"/>
                </a:solidFill>
                <a:latin typeface="Times New Roman" panose="02020603050405020304" pitchFamily="18" charset="0"/>
                <a:cs typeface="Times New Roman" panose="02020603050405020304" pitchFamily="18" charset="0"/>
              </a:rPr>
              <a:t>, cloud platforms like </a:t>
            </a:r>
            <a:r>
              <a:rPr lang="en-IN" sz="1600" dirty="0" err="1">
                <a:solidFill>
                  <a:schemeClr val="bg1"/>
                </a:solidFill>
                <a:latin typeface="Times New Roman" panose="02020603050405020304" pitchFamily="18" charset="0"/>
                <a:cs typeface="Times New Roman" panose="02020603050405020304" pitchFamily="18" charset="0"/>
              </a:rPr>
              <a:t>ThingSpeak</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ThingsMate</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Ubidots</a:t>
            </a:r>
            <a:r>
              <a:rPr lang="en-IN" sz="1600" dirty="0">
                <a:solidFill>
                  <a:schemeClr val="bg1"/>
                </a:solidFill>
                <a:latin typeface="Times New Roman" panose="02020603050405020304" pitchFamily="18" charset="0"/>
                <a:cs typeface="Times New Roman" panose="02020603050405020304" pitchFamily="18" charset="0"/>
              </a:rPr>
              <a:t>.</a:t>
            </a:r>
          </a:p>
          <a:p>
            <a:pPr marL="12700" marR="36830">
              <a:lnSpc>
                <a:spcPct val="100000"/>
              </a:lnSpc>
              <a:spcBef>
                <a:spcPts val="125"/>
              </a:spcBef>
              <a:tabLst>
                <a:tab pos="3405504" algn="l"/>
              </a:tabLst>
            </a:pPr>
            <a:endParaRPr lang="en-IN"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IN" sz="1600" dirty="0">
                <a:solidFill>
                  <a:schemeClr val="bg1"/>
                </a:solidFill>
                <a:latin typeface="Times New Roman" panose="02020603050405020304" pitchFamily="18" charset="0"/>
                <a:cs typeface="Times New Roman" panose="02020603050405020304" pitchFamily="18" charset="0"/>
              </a:rPr>
              <a:t>2.Based on Eclipse: It is built on the Eclipse platform, providing a familiar environment for developers. </a:t>
            </a:r>
          </a:p>
          <a:p>
            <a:pPr marL="12700" marR="36830">
              <a:lnSpc>
                <a:spcPct val="100000"/>
              </a:lnSpc>
              <a:spcBef>
                <a:spcPts val="125"/>
              </a:spcBef>
              <a:tabLst>
                <a:tab pos="3405504" algn="l"/>
              </a:tabLst>
            </a:pPr>
            <a:endParaRPr lang="en-IN"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IN" sz="1600" dirty="0">
                <a:solidFill>
                  <a:schemeClr val="bg1"/>
                </a:solidFill>
                <a:latin typeface="Times New Roman" panose="02020603050405020304" pitchFamily="18" charset="0"/>
                <a:cs typeface="Times New Roman" panose="02020603050405020304" pitchFamily="18" charset="0"/>
              </a:rPr>
              <a:t>3.Cross-Platform: Supports Windows, macOS, and Linux operating systems, ensuring compatibility across various platforms. </a:t>
            </a:r>
          </a:p>
          <a:p>
            <a:pPr marL="12700" marR="36830">
              <a:lnSpc>
                <a:spcPct val="100000"/>
              </a:lnSpc>
              <a:spcBef>
                <a:spcPts val="125"/>
              </a:spcBef>
              <a:tabLst>
                <a:tab pos="3405504" algn="l"/>
              </a:tabLst>
            </a:pPr>
            <a:endParaRPr lang="en-IN"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IN" sz="1600" dirty="0">
                <a:solidFill>
                  <a:schemeClr val="bg1"/>
                </a:solidFill>
                <a:latin typeface="Times New Roman" panose="02020603050405020304" pitchFamily="18" charset="0"/>
                <a:cs typeface="Times New Roman" panose="02020603050405020304" pitchFamily="18" charset="0"/>
              </a:rPr>
              <a:t>4.STM32CubeMX Integration: Integrated with STM32CubeMX, a graphical tool that allows users to generate initialization code and configure peripherals graphically. </a:t>
            </a:r>
          </a:p>
          <a:p>
            <a:pPr marL="12700" marR="36830">
              <a:lnSpc>
                <a:spcPct val="100000"/>
              </a:lnSpc>
              <a:spcBef>
                <a:spcPts val="125"/>
              </a:spcBef>
              <a:tabLst>
                <a:tab pos="3405504" algn="l"/>
              </a:tabLst>
            </a:pPr>
            <a:endParaRPr lang="en-IN"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IN" sz="1600" dirty="0">
                <a:solidFill>
                  <a:schemeClr val="bg1"/>
                </a:solidFill>
                <a:latin typeface="Times New Roman" panose="02020603050405020304" pitchFamily="18" charset="0"/>
                <a:cs typeface="Times New Roman" panose="02020603050405020304" pitchFamily="18" charset="0"/>
              </a:rPr>
              <a:t>5.Code Generation: Generates initialization code for peripherals, middleware, and application code, speeding up development.</a:t>
            </a:r>
          </a:p>
          <a:p>
            <a:pPr marL="12700" marR="36830">
              <a:lnSpc>
                <a:spcPct val="100000"/>
              </a:lnSpc>
              <a:spcBef>
                <a:spcPts val="125"/>
              </a:spcBef>
              <a:tabLst>
                <a:tab pos="3405504" algn="l"/>
              </a:tabLst>
            </a:pPr>
            <a:endParaRPr lang="en-IN"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IN" sz="1600" dirty="0">
                <a:solidFill>
                  <a:schemeClr val="bg1"/>
                </a:solidFill>
                <a:latin typeface="Times New Roman" panose="02020603050405020304" pitchFamily="18" charset="0"/>
                <a:cs typeface="Times New Roman" panose="02020603050405020304" pitchFamily="18" charset="0"/>
              </a:rPr>
              <a:t> 6.Code Editing and Debugging: Offers features for code editing, syntax highlighting, code completion, and debugging functionalities, essential for efficient development and debugging processes. </a:t>
            </a:r>
          </a:p>
        </p:txBody>
      </p:sp>
      <p:pic>
        <p:nvPicPr>
          <p:cNvPr id="18" name="Picture 17">
            <a:extLst>
              <a:ext uri="{FF2B5EF4-FFF2-40B4-BE49-F238E27FC236}">
                <a16:creationId xmlns:a16="http://schemas.microsoft.com/office/drawing/2014/main" id="{4CC94BCD-D50E-7A3F-4BF0-5788E0F8EEEB}"/>
              </a:ext>
            </a:extLst>
          </p:cNvPr>
          <p:cNvPicPr>
            <a:picLocks noChangeAspect="1"/>
          </p:cNvPicPr>
          <p:nvPr/>
        </p:nvPicPr>
        <p:blipFill>
          <a:blip r:embed="rId11"/>
          <a:stretch>
            <a:fillRect/>
          </a:stretch>
        </p:blipFill>
        <p:spPr>
          <a:xfrm>
            <a:off x="6542701" y="-1"/>
            <a:ext cx="5638800" cy="3454137"/>
          </a:xfrm>
          <a:prstGeom prst="rect">
            <a:avLst/>
          </a:prstGeom>
        </p:spPr>
      </p:pic>
      <p:pic>
        <p:nvPicPr>
          <p:cNvPr id="20" name="Picture 19">
            <a:extLst>
              <a:ext uri="{FF2B5EF4-FFF2-40B4-BE49-F238E27FC236}">
                <a16:creationId xmlns:a16="http://schemas.microsoft.com/office/drawing/2014/main" id="{9AC3E27D-B66E-9BD3-9237-3F32D46247B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842" t="24158" r="4325" b="11143"/>
          <a:stretch/>
        </p:blipFill>
        <p:spPr>
          <a:xfrm>
            <a:off x="6553200" y="3454137"/>
            <a:ext cx="5638800" cy="3428996"/>
          </a:xfrm>
          <a:prstGeom prst="rect">
            <a:avLst/>
          </a:prstGeom>
        </p:spPr>
      </p:pic>
    </p:spTree>
    <p:extLst>
      <p:ext uri="{BB962C8B-B14F-4D97-AF65-F5344CB8AC3E}">
        <p14:creationId xmlns:p14="http://schemas.microsoft.com/office/powerpoint/2010/main" val="14298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666999"/>
            <a:ext cx="4038600" cy="4191000"/>
            <a:chOff x="0" y="2666999"/>
            <a:chExt cx="4038600" cy="4191000"/>
          </a:xfrm>
        </p:grpSpPr>
        <p:pic>
          <p:nvPicPr>
            <p:cNvPr id="3" name="object 3"/>
            <p:cNvPicPr/>
            <p:nvPr/>
          </p:nvPicPr>
          <p:blipFill>
            <a:blip r:embed="rId2" cstate="print"/>
            <a:stretch>
              <a:fillRect/>
            </a:stretch>
          </p:blipFill>
          <p:spPr>
            <a:xfrm>
              <a:off x="0" y="2666999"/>
              <a:ext cx="4038599" cy="4190998"/>
            </a:xfrm>
            <a:prstGeom prst="rect">
              <a:avLst/>
            </a:prstGeom>
          </p:spPr>
        </p:pic>
        <p:pic>
          <p:nvPicPr>
            <p:cNvPr id="4" name="object 4"/>
            <p:cNvPicPr/>
            <p:nvPr/>
          </p:nvPicPr>
          <p:blipFill>
            <a:blip r:embed="rId3" cstate="print"/>
            <a:stretch>
              <a:fillRect/>
            </a:stretch>
          </p:blipFill>
          <p:spPr>
            <a:xfrm>
              <a:off x="0" y="2895600"/>
              <a:ext cx="1523999" cy="2362200"/>
            </a:xfrm>
            <a:prstGeom prst="rect">
              <a:avLst/>
            </a:prstGeom>
          </p:spPr>
        </p:pic>
      </p:grpSp>
      <p:pic>
        <p:nvPicPr>
          <p:cNvPr id="5" name="object 5"/>
          <p:cNvPicPr/>
          <p:nvPr/>
        </p:nvPicPr>
        <p:blipFill>
          <a:blip r:embed="rId4" cstate="print"/>
          <a:stretch>
            <a:fillRect/>
          </a:stretch>
        </p:blipFill>
        <p:spPr>
          <a:xfrm>
            <a:off x="8610600" y="1676400"/>
            <a:ext cx="2819400" cy="2819400"/>
          </a:xfrm>
          <a:prstGeom prst="rect">
            <a:avLst/>
          </a:prstGeom>
        </p:spPr>
      </p:pic>
      <p:pic>
        <p:nvPicPr>
          <p:cNvPr id="6" name="object 6"/>
          <p:cNvPicPr/>
          <p:nvPr/>
        </p:nvPicPr>
        <p:blipFill>
          <a:blip r:embed="rId5" cstate="print"/>
          <a:stretch>
            <a:fillRect/>
          </a:stretch>
        </p:blipFill>
        <p:spPr>
          <a:xfrm>
            <a:off x="8001000" y="0"/>
            <a:ext cx="1600200" cy="1143000"/>
          </a:xfrm>
          <a:prstGeom prst="rect">
            <a:avLst/>
          </a:prstGeom>
        </p:spPr>
      </p:pic>
      <p:pic>
        <p:nvPicPr>
          <p:cNvPr id="7" name="object 7"/>
          <p:cNvPicPr/>
          <p:nvPr/>
        </p:nvPicPr>
        <p:blipFill>
          <a:blip r:embed="rId6" cstate="print"/>
          <a:stretch>
            <a:fillRect/>
          </a:stretch>
        </p:blipFill>
        <p:spPr>
          <a:xfrm>
            <a:off x="8653140" y="6138671"/>
            <a:ext cx="905517" cy="719327"/>
          </a:xfrm>
          <a:prstGeom prst="rect">
            <a:avLst/>
          </a:prstGeom>
        </p:spPr>
      </p:pic>
      <p:grpSp>
        <p:nvGrpSpPr>
          <p:cNvPr id="8" name="object 8"/>
          <p:cNvGrpSpPr/>
          <p:nvPr/>
        </p:nvGrpSpPr>
        <p:grpSpPr>
          <a:xfrm>
            <a:off x="0" y="-3"/>
            <a:ext cx="12191999" cy="6858002"/>
            <a:chOff x="0" y="-3"/>
            <a:chExt cx="12191999" cy="6858002"/>
          </a:xfrm>
        </p:grpSpPr>
        <p:pic>
          <p:nvPicPr>
            <p:cNvPr id="9" name="object 9"/>
            <p:cNvPicPr/>
            <p:nvPr/>
          </p:nvPicPr>
          <p:blipFill>
            <a:blip r:embed="rId7" cstate="print"/>
            <a:stretch>
              <a:fillRect/>
            </a:stretch>
          </p:blipFill>
          <p:spPr>
            <a:xfrm>
              <a:off x="10410708" y="0"/>
              <a:ext cx="738419" cy="1195546"/>
            </a:xfrm>
            <a:prstGeom prst="rect">
              <a:avLst/>
            </a:prstGeom>
          </p:spPr>
        </p:pic>
        <p:sp>
          <p:nvSpPr>
            <p:cNvPr id="10" name="object 10"/>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11" name="object 11"/>
            <p:cNvPicPr/>
            <p:nvPr/>
          </p:nvPicPr>
          <p:blipFill>
            <a:blip r:embed="rId8" cstate="print"/>
            <a:stretch>
              <a:fillRect/>
            </a:stretch>
          </p:blipFill>
          <p:spPr>
            <a:xfrm>
              <a:off x="0" y="0"/>
              <a:ext cx="12191999" cy="6857999"/>
            </a:xfrm>
            <a:prstGeom prst="rect">
              <a:avLst/>
            </a:prstGeom>
          </p:spPr>
        </p:pic>
        <p:pic>
          <p:nvPicPr>
            <p:cNvPr id="12" name="object 12"/>
            <p:cNvPicPr/>
            <p:nvPr/>
          </p:nvPicPr>
          <p:blipFill>
            <a:blip r:embed="rId9" cstate="print"/>
            <a:stretch>
              <a:fillRect/>
            </a:stretch>
          </p:blipFill>
          <p:spPr>
            <a:xfrm>
              <a:off x="6448424" y="-3"/>
              <a:ext cx="5743575" cy="6858000"/>
            </a:xfrm>
            <a:prstGeom prst="rect">
              <a:avLst/>
            </a:prstGeom>
          </p:spPr>
        </p:pic>
        <p:pic>
          <p:nvPicPr>
            <p:cNvPr id="13" name="object 13"/>
            <p:cNvPicPr/>
            <p:nvPr/>
          </p:nvPicPr>
          <p:blipFill>
            <a:blip r:embed="rId10" cstate="print"/>
            <a:stretch>
              <a:fillRect/>
            </a:stretch>
          </p:blipFill>
          <p:spPr>
            <a:xfrm>
              <a:off x="10391775" y="0"/>
              <a:ext cx="776287" cy="1214374"/>
            </a:xfrm>
            <a:prstGeom prst="rect">
              <a:avLst/>
            </a:prstGeom>
          </p:spPr>
        </p:pic>
        <p:sp>
          <p:nvSpPr>
            <p:cNvPr id="14" name="object 14"/>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grpSp>
      <p:sp>
        <p:nvSpPr>
          <p:cNvPr id="15" name="object 15"/>
          <p:cNvSpPr txBox="1"/>
          <p:nvPr/>
        </p:nvSpPr>
        <p:spPr>
          <a:xfrm>
            <a:off x="299086" y="348649"/>
            <a:ext cx="5444490" cy="6053580"/>
          </a:xfrm>
          <a:prstGeom prst="rect">
            <a:avLst/>
          </a:prstGeom>
        </p:spPr>
        <p:txBody>
          <a:bodyPr vert="horz" wrap="square" lIns="0" tIns="15875" rIns="0" bIns="0" rtlCol="0">
            <a:spAutoFit/>
          </a:bodyPr>
          <a:lstStyle/>
          <a:p>
            <a:pPr marL="12700" marR="36830">
              <a:lnSpc>
                <a:spcPct val="100000"/>
              </a:lnSpc>
              <a:spcBef>
                <a:spcPts val="125"/>
              </a:spcBef>
              <a:tabLst>
                <a:tab pos="3405504" algn="l"/>
              </a:tabLst>
            </a:pPr>
            <a:r>
              <a:rPr lang="en-IN" sz="1600" dirty="0">
                <a:solidFill>
                  <a:schemeClr val="bg1"/>
                </a:solidFill>
                <a:latin typeface="Times New Roman" panose="02020603050405020304" pitchFamily="18" charset="0"/>
                <a:cs typeface="Times New Roman" panose="02020603050405020304" pitchFamily="18" charset="0"/>
              </a:rPr>
              <a:t>7.Peripheral Configuration: Provides tools for configuring and fine-tuning STM32 microcontroller peripherals, such as GPIOs, timers, UARTs, SPIs, etc. </a:t>
            </a:r>
          </a:p>
          <a:p>
            <a:pPr marL="12700" marR="36830">
              <a:lnSpc>
                <a:spcPct val="100000"/>
              </a:lnSpc>
              <a:spcBef>
                <a:spcPts val="125"/>
              </a:spcBef>
              <a:tabLst>
                <a:tab pos="3405504" algn="l"/>
              </a:tabLst>
            </a:pPr>
            <a:endParaRPr lang="en-IN"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IN" sz="1600" dirty="0">
                <a:solidFill>
                  <a:schemeClr val="bg1"/>
                </a:solidFill>
                <a:latin typeface="Times New Roman" panose="02020603050405020304" pitchFamily="18" charset="0"/>
                <a:cs typeface="Times New Roman" panose="02020603050405020304" pitchFamily="18" charset="0"/>
              </a:rPr>
              <a:t>8.HAL (Hardware Abstraction Layer) Library: Supports HAL library, a set of APIs abstracting low level hardware access, facilitating portability across different STM32 microcontroller families. </a:t>
            </a:r>
          </a:p>
          <a:p>
            <a:pPr marL="12700" marR="36830">
              <a:lnSpc>
                <a:spcPct val="100000"/>
              </a:lnSpc>
              <a:spcBef>
                <a:spcPts val="125"/>
              </a:spcBef>
              <a:tabLst>
                <a:tab pos="3405504" algn="l"/>
              </a:tabLst>
            </a:pPr>
            <a:endParaRPr lang="en-IN"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IN" sz="1600" dirty="0">
                <a:solidFill>
                  <a:schemeClr val="bg1"/>
                </a:solidFill>
                <a:latin typeface="Times New Roman" panose="02020603050405020304" pitchFamily="18" charset="0"/>
                <a:cs typeface="Times New Roman" panose="02020603050405020304" pitchFamily="18" charset="0"/>
              </a:rPr>
              <a:t>9.Real-Time Operating System (RTOS) Support: Integrates support for </a:t>
            </a:r>
            <a:r>
              <a:rPr lang="en-IN" sz="1600" dirty="0" err="1">
                <a:solidFill>
                  <a:schemeClr val="bg1"/>
                </a:solidFill>
                <a:latin typeface="Times New Roman" panose="02020603050405020304" pitchFamily="18" charset="0"/>
                <a:cs typeface="Times New Roman" panose="02020603050405020304" pitchFamily="18" charset="0"/>
              </a:rPr>
              <a:t>FreeRTOS</a:t>
            </a:r>
            <a:r>
              <a:rPr lang="en-IN" sz="1600" dirty="0">
                <a:solidFill>
                  <a:schemeClr val="bg1"/>
                </a:solidFill>
                <a:latin typeface="Times New Roman" panose="02020603050405020304" pitchFamily="18" charset="0"/>
                <a:cs typeface="Times New Roman" panose="02020603050405020304" pitchFamily="18" charset="0"/>
              </a:rPr>
              <a:t>, enabling developers to create applications with real-time capabilities. </a:t>
            </a:r>
          </a:p>
          <a:p>
            <a:pPr marL="12700" marR="36830">
              <a:lnSpc>
                <a:spcPct val="100000"/>
              </a:lnSpc>
              <a:spcBef>
                <a:spcPts val="125"/>
              </a:spcBef>
              <a:tabLst>
                <a:tab pos="3405504" algn="l"/>
              </a:tabLst>
            </a:pPr>
            <a:endParaRPr lang="en-US"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US" sz="1600" dirty="0">
                <a:solidFill>
                  <a:schemeClr val="bg1"/>
                </a:solidFill>
                <a:latin typeface="Times New Roman" panose="02020603050405020304" pitchFamily="18" charset="0"/>
                <a:cs typeface="Times New Roman" panose="02020603050405020304" pitchFamily="18" charset="0"/>
              </a:rPr>
              <a:t>10.Version Control Integration: Supports integration with version control systems like Git, allowing collaborative development and version tracking. </a:t>
            </a:r>
          </a:p>
          <a:p>
            <a:pPr marL="12700" marR="36830">
              <a:lnSpc>
                <a:spcPct val="100000"/>
              </a:lnSpc>
              <a:spcBef>
                <a:spcPts val="125"/>
              </a:spcBef>
              <a:tabLst>
                <a:tab pos="3405504" algn="l"/>
              </a:tabLst>
            </a:pPr>
            <a:endParaRPr lang="en-US"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US" sz="1600" dirty="0">
                <a:solidFill>
                  <a:schemeClr val="bg1"/>
                </a:solidFill>
                <a:latin typeface="Times New Roman" panose="02020603050405020304" pitchFamily="18" charset="0"/>
                <a:cs typeface="Times New Roman" panose="02020603050405020304" pitchFamily="18" charset="0"/>
              </a:rPr>
              <a:t>11.Community and Support: Access to a large community of developers, forums, and documentation, providing assistance and resources for troubleshooting and learning. </a:t>
            </a:r>
          </a:p>
          <a:p>
            <a:pPr marL="12700" marR="36830">
              <a:lnSpc>
                <a:spcPct val="100000"/>
              </a:lnSpc>
              <a:spcBef>
                <a:spcPts val="125"/>
              </a:spcBef>
              <a:tabLst>
                <a:tab pos="3405504" algn="l"/>
              </a:tabLst>
            </a:pPr>
            <a:endParaRPr lang="en-US" sz="1600" dirty="0">
              <a:solidFill>
                <a:schemeClr val="bg1"/>
              </a:solidFill>
              <a:latin typeface="Times New Roman" panose="02020603050405020304" pitchFamily="18" charset="0"/>
              <a:cs typeface="Times New Roman" panose="02020603050405020304" pitchFamily="18" charset="0"/>
            </a:endParaRPr>
          </a:p>
          <a:p>
            <a:pPr marL="12700" marR="36830">
              <a:lnSpc>
                <a:spcPct val="100000"/>
              </a:lnSpc>
              <a:spcBef>
                <a:spcPts val="125"/>
              </a:spcBef>
              <a:tabLst>
                <a:tab pos="3405504" algn="l"/>
              </a:tabLst>
            </a:pPr>
            <a:r>
              <a:rPr lang="en-US" sz="1600" dirty="0">
                <a:solidFill>
                  <a:schemeClr val="bg1"/>
                </a:solidFill>
                <a:latin typeface="Times New Roman" panose="02020603050405020304" pitchFamily="18" charset="0"/>
                <a:cs typeface="Times New Roman" panose="02020603050405020304" pitchFamily="18" charset="0"/>
              </a:rPr>
              <a:t>12.Updates and Maintenance: Regular updates and maintenance releases to incorporate bug fixes, improvements, and support for new STM32 microcontroller series and features. </a:t>
            </a:r>
          </a:p>
        </p:txBody>
      </p:sp>
      <p:pic>
        <p:nvPicPr>
          <p:cNvPr id="17" name="Picture 16">
            <a:extLst>
              <a:ext uri="{FF2B5EF4-FFF2-40B4-BE49-F238E27FC236}">
                <a16:creationId xmlns:a16="http://schemas.microsoft.com/office/drawing/2014/main" id="{49966E0A-9B57-F2B2-EAC2-40951B95B6D6}"/>
              </a:ext>
            </a:extLst>
          </p:cNvPr>
          <p:cNvPicPr>
            <a:picLocks noChangeAspect="1"/>
          </p:cNvPicPr>
          <p:nvPr/>
        </p:nvPicPr>
        <p:blipFill>
          <a:blip r:embed="rId11"/>
          <a:stretch>
            <a:fillRect/>
          </a:stretch>
        </p:blipFill>
        <p:spPr>
          <a:xfrm>
            <a:off x="7583136" y="2340891"/>
            <a:ext cx="3951041" cy="2421607"/>
          </a:xfrm>
          <a:prstGeom prst="rect">
            <a:avLst/>
          </a:prstGeom>
        </p:spPr>
      </p:pic>
      <p:pic>
        <p:nvPicPr>
          <p:cNvPr id="18" name="Picture 17">
            <a:extLst>
              <a:ext uri="{FF2B5EF4-FFF2-40B4-BE49-F238E27FC236}">
                <a16:creationId xmlns:a16="http://schemas.microsoft.com/office/drawing/2014/main" id="{72B24395-9123-28A0-A34F-350494534E7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43180" y="-5"/>
            <a:ext cx="5848819" cy="3352805"/>
          </a:xfrm>
          <a:prstGeom prst="rect">
            <a:avLst/>
          </a:prstGeom>
        </p:spPr>
      </p:pic>
      <p:pic>
        <p:nvPicPr>
          <p:cNvPr id="20" name="Picture 19">
            <a:extLst>
              <a:ext uri="{FF2B5EF4-FFF2-40B4-BE49-F238E27FC236}">
                <a16:creationId xmlns:a16="http://schemas.microsoft.com/office/drawing/2014/main" id="{1A0F9C25-5673-363E-54AB-9E0030803B1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43180" y="3352799"/>
            <a:ext cx="5848820" cy="3505197"/>
          </a:xfrm>
          <a:prstGeom prst="rect">
            <a:avLst/>
          </a:prstGeom>
        </p:spPr>
      </p:pic>
    </p:spTree>
    <p:extLst>
      <p:ext uri="{BB962C8B-B14F-4D97-AF65-F5344CB8AC3E}">
        <p14:creationId xmlns:p14="http://schemas.microsoft.com/office/powerpoint/2010/main" val="3193572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666999"/>
            <a:ext cx="4038600" cy="4191000"/>
            <a:chOff x="0" y="2666999"/>
            <a:chExt cx="4038600" cy="4191000"/>
          </a:xfrm>
        </p:grpSpPr>
        <p:pic>
          <p:nvPicPr>
            <p:cNvPr id="3" name="object 3"/>
            <p:cNvPicPr/>
            <p:nvPr/>
          </p:nvPicPr>
          <p:blipFill>
            <a:blip r:embed="rId2" cstate="print"/>
            <a:stretch>
              <a:fillRect/>
            </a:stretch>
          </p:blipFill>
          <p:spPr>
            <a:xfrm>
              <a:off x="0" y="2666999"/>
              <a:ext cx="4038599" cy="4190998"/>
            </a:xfrm>
            <a:prstGeom prst="rect">
              <a:avLst/>
            </a:prstGeom>
          </p:spPr>
        </p:pic>
        <p:pic>
          <p:nvPicPr>
            <p:cNvPr id="4" name="object 4"/>
            <p:cNvPicPr/>
            <p:nvPr/>
          </p:nvPicPr>
          <p:blipFill>
            <a:blip r:embed="rId3" cstate="print"/>
            <a:stretch>
              <a:fillRect/>
            </a:stretch>
          </p:blipFill>
          <p:spPr>
            <a:xfrm>
              <a:off x="0" y="2895600"/>
              <a:ext cx="1523999" cy="2362200"/>
            </a:xfrm>
            <a:prstGeom prst="rect">
              <a:avLst/>
            </a:prstGeom>
          </p:spPr>
        </p:pic>
      </p:grpSp>
      <p:pic>
        <p:nvPicPr>
          <p:cNvPr id="5" name="object 5"/>
          <p:cNvPicPr/>
          <p:nvPr/>
        </p:nvPicPr>
        <p:blipFill>
          <a:blip r:embed="rId4" cstate="print"/>
          <a:stretch>
            <a:fillRect/>
          </a:stretch>
        </p:blipFill>
        <p:spPr>
          <a:xfrm>
            <a:off x="8610600" y="1676400"/>
            <a:ext cx="2819400" cy="2819400"/>
          </a:xfrm>
          <a:prstGeom prst="rect">
            <a:avLst/>
          </a:prstGeom>
        </p:spPr>
      </p:pic>
      <p:pic>
        <p:nvPicPr>
          <p:cNvPr id="6" name="object 6"/>
          <p:cNvPicPr/>
          <p:nvPr/>
        </p:nvPicPr>
        <p:blipFill>
          <a:blip r:embed="rId5" cstate="print"/>
          <a:stretch>
            <a:fillRect/>
          </a:stretch>
        </p:blipFill>
        <p:spPr>
          <a:xfrm>
            <a:off x="8001000" y="0"/>
            <a:ext cx="1600200" cy="1143000"/>
          </a:xfrm>
          <a:prstGeom prst="rect">
            <a:avLst/>
          </a:prstGeom>
        </p:spPr>
      </p:pic>
      <p:pic>
        <p:nvPicPr>
          <p:cNvPr id="7" name="object 7"/>
          <p:cNvPicPr/>
          <p:nvPr/>
        </p:nvPicPr>
        <p:blipFill>
          <a:blip r:embed="rId6" cstate="print"/>
          <a:stretch>
            <a:fillRect/>
          </a:stretch>
        </p:blipFill>
        <p:spPr>
          <a:xfrm>
            <a:off x="8653140" y="6138671"/>
            <a:ext cx="905517" cy="719327"/>
          </a:xfrm>
          <a:prstGeom prst="rect">
            <a:avLst/>
          </a:prstGeom>
        </p:spPr>
      </p:pic>
      <p:grpSp>
        <p:nvGrpSpPr>
          <p:cNvPr id="8" name="object 8"/>
          <p:cNvGrpSpPr/>
          <p:nvPr/>
        </p:nvGrpSpPr>
        <p:grpSpPr>
          <a:xfrm>
            <a:off x="1" y="-2"/>
            <a:ext cx="12191999" cy="6857999"/>
            <a:chOff x="0" y="0"/>
            <a:chExt cx="12191999" cy="6857999"/>
          </a:xfrm>
        </p:grpSpPr>
        <p:pic>
          <p:nvPicPr>
            <p:cNvPr id="9" name="object 9"/>
            <p:cNvPicPr/>
            <p:nvPr/>
          </p:nvPicPr>
          <p:blipFill>
            <a:blip r:embed="rId7" cstate="print"/>
            <a:stretch>
              <a:fillRect/>
            </a:stretch>
          </p:blipFill>
          <p:spPr>
            <a:xfrm>
              <a:off x="10410708" y="0"/>
              <a:ext cx="738419" cy="1195546"/>
            </a:xfrm>
            <a:prstGeom prst="rect">
              <a:avLst/>
            </a:prstGeom>
          </p:spPr>
        </p:pic>
        <p:sp>
          <p:nvSpPr>
            <p:cNvPr id="10" name="object 10"/>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11" name="object 11"/>
            <p:cNvPicPr/>
            <p:nvPr/>
          </p:nvPicPr>
          <p:blipFill>
            <a:blip r:embed="rId8" cstate="print"/>
            <a:stretch>
              <a:fillRect/>
            </a:stretch>
          </p:blipFill>
          <p:spPr>
            <a:xfrm>
              <a:off x="0" y="0"/>
              <a:ext cx="12191999" cy="6857999"/>
            </a:xfrm>
            <a:prstGeom prst="rect">
              <a:avLst/>
            </a:prstGeom>
          </p:spPr>
        </p:pic>
        <p:pic>
          <p:nvPicPr>
            <p:cNvPr id="13" name="object 13"/>
            <p:cNvPicPr/>
            <p:nvPr/>
          </p:nvPicPr>
          <p:blipFill>
            <a:blip r:embed="rId9" cstate="print"/>
            <a:stretch>
              <a:fillRect/>
            </a:stretch>
          </p:blipFill>
          <p:spPr>
            <a:xfrm>
              <a:off x="10391775" y="0"/>
              <a:ext cx="776287" cy="1214374"/>
            </a:xfrm>
            <a:prstGeom prst="rect">
              <a:avLst/>
            </a:prstGeom>
          </p:spPr>
        </p:pic>
        <p:sp>
          <p:nvSpPr>
            <p:cNvPr id="14" name="object 14"/>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grpSp>
      <p:sp>
        <p:nvSpPr>
          <p:cNvPr id="15" name="object 15"/>
          <p:cNvSpPr txBox="1"/>
          <p:nvPr/>
        </p:nvSpPr>
        <p:spPr>
          <a:xfrm>
            <a:off x="3048000" y="634556"/>
            <a:ext cx="6201728" cy="293029"/>
          </a:xfrm>
          <a:prstGeom prst="rect">
            <a:avLst/>
          </a:prstGeom>
        </p:spPr>
        <p:txBody>
          <a:bodyPr vert="horz" wrap="square" lIns="0" tIns="15875" rIns="0" bIns="0" rtlCol="0">
            <a:spAutoFit/>
          </a:bodyPr>
          <a:lstStyle/>
          <a:p>
            <a:pPr marL="12700" marR="36830" algn="ctr">
              <a:lnSpc>
                <a:spcPct val="100000"/>
              </a:lnSpc>
              <a:spcBef>
                <a:spcPts val="125"/>
              </a:spcBef>
              <a:tabLst>
                <a:tab pos="3405504" algn="l"/>
              </a:tabLst>
            </a:pPr>
            <a:r>
              <a:rPr lang="en-IN" b="1" dirty="0">
                <a:solidFill>
                  <a:schemeClr val="bg1"/>
                </a:solidFill>
                <a:latin typeface="Times New Roman" panose="02020603050405020304" pitchFamily="18" charset="0"/>
                <a:cs typeface="Times New Roman" panose="02020603050405020304" pitchFamily="18" charset="0"/>
              </a:rPr>
              <a:t>SMART STREET PROJECT USING WOKWI SOFTWARE</a:t>
            </a:r>
            <a:endParaRPr b="1"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9B2E29DD-613D-AD45-DB56-C729CCA63C19}"/>
              </a:ext>
            </a:extLst>
          </p:cNvPr>
          <p:cNvPicPr>
            <a:picLocks noChangeAspect="1"/>
          </p:cNvPicPr>
          <p:nvPr/>
        </p:nvPicPr>
        <p:blipFill>
          <a:blip r:embed="rId10"/>
          <a:stretch>
            <a:fillRect/>
          </a:stretch>
        </p:blipFill>
        <p:spPr>
          <a:xfrm>
            <a:off x="-19639" y="1867520"/>
            <a:ext cx="6344239" cy="3429297"/>
          </a:xfrm>
          <a:prstGeom prst="rect">
            <a:avLst/>
          </a:prstGeom>
        </p:spPr>
      </p:pic>
      <p:pic>
        <p:nvPicPr>
          <p:cNvPr id="19" name="Picture 18">
            <a:extLst>
              <a:ext uri="{FF2B5EF4-FFF2-40B4-BE49-F238E27FC236}">
                <a16:creationId xmlns:a16="http://schemas.microsoft.com/office/drawing/2014/main" id="{9BF0488F-B3F5-62EB-0C25-69EFEDF8E1C8}"/>
              </a:ext>
            </a:extLst>
          </p:cNvPr>
          <p:cNvPicPr>
            <a:picLocks noChangeAspect="1"/>
          </p:cNvPicPr>
          <p:nvPr/>
        </p:nvPicPr>
        <p:blipFill>
          <a:blip r:embed="rId11"/>
          <a:stretch>
            <a:fillRect/>
          </a:stretch>
        </p:blipFill>
        <p:spPr>
          <a:xfrm>
            <a:off x="6042499" y="1867521"/>
            <a:ext cx="6149501" cy="3442650"/>
          </a:xfrm>
          <a:prstGeom prst="rect">
            <a:avLst/>
          </a:prstGeom>
        </p:spPr>
      </p:pic>
    </p:spTree>
    <p:extLst>
      <p:ext uri="{BB962C8B-B14F-4D97-AF65-F5344CB8AC3E}">
        <p14:creationId xmlns:p14="http://schemas.microsoft.com/office/powerpoint/2010/main" val="193819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666999"/>
            <a:ext cx="4038600" cy="4191000"/>
            <a:chOff x="0" y="2666999"/>
            <a:chExt cx="4038600" cy="4191000"/>
          </a:xfrm>
        </p:grpSpPr>
        <p:pic>
          <p:nvPicPr>
            <p:cNvPr id="3" name="object 3"/>
            <p:cNvPicPr/>
            <p:nvPr/>
          </p:nvPicPr>
          <p:blipFill>
            <a:blip r:embed="rId2" cstate="print"/>
            <a:stretch>
              <a:fillRect/>
            </a:stretch>
          </p:blipFill>
          <p:spPr>
            <a:xfrm>
              <a:off x="0" y="2666999"/>
              <a:ext cx="4038599" cy="4190998"/>
            </a:xfrm>
            <a:prstGeom prst="rect">
              <a:avLst/>
            </a:prstGeom>
          </p:spPr>
        </p:pic>
        <p:pic>
          <p:nvPicPr>
            <p:cNvPr id="4" name="object 4"/>
            <p:cNvPicPr/>
            <p:nvPr/>
          </p:nvPicPr>
          <p:blipFill>
            <a:blip r:embed="rId3" cstate="print"/>
            <a:stretch>
              <a:fillRect/>
            </a:stretch>
          </p:blipFill>
          <p:spPr>
            <a:xfrm>
              <a:off x="0" y="2895600"/>
              <a:ext cx="1523999" cy="2362200"/>
            </a:xfrm>
            <a:prstGeom prst="rect">
              <a:avLst/>
            </a:prstGeom>
          </p:spPr>
        </p:pic>
      </p:grpSp>
      <p:pic>
        <p:nvPicPr>
          <p:cNvPr id="5" name="object 5"/>
          <p:cNvPicPr/>
          <p:nvPr/>
        </p:nvPicPr>
        <p:blipFill>
          <a:blip r:embed="rId4" cstate="print"/>
          <a:stretch>
            <a:fillRect/>
          </a:stretch>
        </p:blipFill>
        <p:spPr>
          <a:xfrm>
            <a:off x="8610600" y="1676400"/>
            <a:ext cx="2819400" cy="2819400"/>
          </a:xfrm>
          <a:prstGeom prst="rect">
            <a:avLst/>
          </a:prstGeom>
        </p:spPr>
      </p:pic>
      <p:pic>
        <p:nvPicPr>
          <p:cNvPr id="6" name="object 6"/>
          <p:cNvPicPr/>
          <p:nvPr/>
        </p:nvPicPr>
        <p:blipFill>
          <a:blip r:embed="rId5" cstate="print"/>
          <a:stretch>
            <a:fillRect/>
          </a:stretch>
        </p:blipFill>
        <p:spPr>
          <a:xfrm>
            <a:off x="8001000" y="0"/>
            <a:ext cx="1600200" cy="1143000"/>
          </a:xfrm>
          <a:prstGeom prst="rect">
            <a:avLst/>
          </a:prstGeom>
        </p:spPr>
      </p:pic>
      <p:pic>
        <p:nvPicPr>
          <p:cNvPr id="7" name="object 7"/>
          <p:cNvPicPr/>
          <p:nvPr/>
        </p:nvPicPr>
        <p:blipFill>
          <a:blip r:embed="rId6" cstate="print"/>
          <a:stretch>
            <a:fillRect/>
          </a:stretch>
        </p:blipFill>
        <p:spPr>
          <a:xfrm>
            <a:off x="8653140" y="6138671"/>
            <a:ext cx="905517" cy="719327"/>
          </a:xfrm>
          <a:prstGeom prst="rect">
            <a:avLst/>
          </a:prstGeom>
        </p:spPr>
      </p:pic>
      <p:grpSp>
        <p:nvGrpSpPr>
          <p:cNvPr id="8" name="object 8"/>
          <p:cNvGrpSpPr/>
          <p:nvPr/>
        </p:nvGrpSpPr>
        <p:grpSpPr>
          <a:xfrm>
            <a:off x="0" y="0"/>
            <a:ext cx="12192000" cy="6858000"/>
            <a:chOff x="0" y="0"/>
            <a:chExt cx="12192000" cy="6858000"/>
          </a:xfrm>
        </p:grpSpPr>
        <p:pic>
          <p:nvPicPr>
            <p:cNvPr id="9" name="object 9"/>
            <p:cNvPicPr/>
            <p:nvPr/>
          </p:nvPicPr>
          <p:blipFill>
            <a:blip r:embed="rId7" cstate="print"/>
            <a:stretch>
              <a:fillRect/>
            </a:stretch>
          </p:blipFill>
          <p:spPr>
            <a:xfrm>
              <a:off x="10410708" y="0"/>
              <a:ext cx="738419" cy="1195546"/>
            </a:xfrm>
            <a:prstGeom prst="rect">
              <a:avLst/>
            </a:prstGeom>
          </p:spPr>
        </p:pic>
        <p:sp>
          <p:nvSpPr>
            <p:cNvPr id="10" name="object 10"/>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11" name="object 11"/>
            <p:cNvPicPr/>
            <p:nvPr/>
          </p:nvPicPr>
          <p:blipFill>
            <a:blip r:embed="rId8" cstate="print"/>
            <a:stretch>
              <a:fillRect/>
            </a:stretch>
          </p:blipFill>
          <p:spPr>
            <a:xfrm>
              <a:off x="0" y="0"/>
              <a:ext cx="12191999" cy="6857999"/>
            </a:xfrm>
            <a:prstGeom prst="rect">
              <a:avLst/>
            </a:prstGeom>
          </p:spPr>
        </p:pic>
        <p:pic>
          <p:nvPicPr>
            <p:cNvPr id="12" name="object 12"/>
            <p:cNvPicPr/>
            <p:nvPr/>
          </p:nvPicPr>
          <p:blipFill>
            <a:blip r:embed="rId9" cstate="print"/>
            <a:stretch>
              <a:fillRect/>
            </a:stretch>
          </p:blipFill>
          <p:spPr>
            <a:xfrm>
              <a:off x="6448425" y="0"/>
              <a:ext cx="5743575" cy="6858000"/>
            </a:xfrm>
            <a:prstGeom prst="rect">
              <a:avLst/>
            </a:prstGeom>
          </p:spPr>
        </p:pic>
        <p:pic>
          <p:nvPicPr>
            <p:cNvPr id="13" name="object 13"/>
            <p:cNvPicPr/>
            <p:nvPr/>
          </p:nvPicPr>
          <p:blipFill>
            <a:blip r:embed="rId10" cstate="print"/>
            <a:stretch>
              <a:fillRect/>
            </a:stretch>
          </p:blipFill>
          <p:spPr>
            <a:xfrm>
              <a:off x="10391775" y="0"/>
              <a:ext cx="776287" cy="1214374"/>
            </a:xfrm>
            <a:prstGeom prst="rect">
              <a:avLst/>
            </a:prstGeom>
          </p:spPr>
        </p:pic>
        <p:sp>
          <p:nvSpPr>
            <p:cNvPr id="14" name="object 14"/>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grpSp>
      <p:sp>
        <p:nvSpPr>
          <p:cNvPr id="15" name="object 15"/>
          <p:cNvSpPr txBox="1"/>
          <p:nvPr/>
        </p:nvSpPr>
        <p:spPr>
          <a:xfrm>
            <a:off x="354329" y="267738"/>
            <a:ext cx="5444490" cy="6551152"/>
          </a:xfrm>
          <a:prstGeom prst="rect">
            <a:avLst/>
          </a:prstGeom>
        </p:spPr>
        <p:txBody>
          <a:bodyPr vert="horz" wrap="square" lIns="0" tIns="15875" rIns="0" bIns="0" rtlCol="0">
            <a:spAutoFit/>
          </a:bodyPr>
          <a:lstStyle/>
          <a:p>
            <a:pPr marL="12700" marR="36830">
              <a:lnSpc>
                <a:spcPct val="100000"/>
              </a:lnSpc>
              <a:spcBef>
                <a:spcPts val="125"/>
              </a:spcBef>
              <a:tabLst>
                <a:tab pos="3405504" algn="l"/>
              </a:tabLst>
            </a:pPr>
            <a:r>
              <a:rPr lang="en-IN" sz="2000" b="1" dirty="0">
                <a:solidFill>
                  <a:srgbClr val="FFFFFF"/>
                </a:solidFill>
                <a:latin typeface="Times New Roman" panose="02020603050405020304" pitchFamily="18" charset="0"/>
                <a:cs typeface="Times New Roman" panose="02020603050405020304" pitchFamily="18" charset="0"/>
              </a:rPr>
              <a:t>My Experience with </a:t>
            </a:r>
            <a:r>
              <a:rPr sz="2000" b="1" dirty="0" err="1">
                <a:solidFill>
                  <a:srgbClr val="FFFFFF"/>
                </a:solidFill>
                <a:latin typeface="Times New Roman" panose="02020603050405020304" pitchFamily="18" charset="0"/>
                <a:cs typeface="Times New Roman" panose="02020603050405020304" pitchFamily="18" charset="0"/>
              </a:rPr>
              <a:t>Enthu</a:t>
            </a:r>
            <a:r>
              <a:rPr sz="2000" b="1" spc="-70" dirty="0">
                <a:solidFill>
                  <a:srgbClr val="FFFFFF"/>
                </a:solidFill>
                <a:latin typeface="Times New Roman" panose="02020603050405020304" pitchFamily="18" charset="0"/>
                <a:cs typeface="Times New Roman" panose="02020603050405020304" pitchFamily="18" charset="0"/>
              </a:rPr>
              <a:t> </a:t>
            </a:r>
            <a:r>
              <a:rPr sz="2000" b="1" spc="-10" dirty="0">
                <a:solidFill>
                  <a:srgbClr val="FFFFFF"/>
                </a:solidFill>
                <a:latin typeface="Times New Roman" panose="02020603050405020304" pitchFamily="18" charset="0"/>
                <a:cs typeface="Times New Roman" panose="02020603050405020304" pitchFamily="18" charset="0"/>
              </a:rPr>
              <a:t>Technology</a:t>
            </a:r>
            <a:r>
              <a:rPr sz="2000" b="1" spc="-105" dirty="0">
                <a:solidFill>
                  <a:srgbClr val="FFFFFF"/>
                </a:solidFill>
                <a:latin typeface="Times New Roman" panose="02020603050405020304" pitchFamily="18" charset="0"/>
                <a:cs typeface="Times New Roman" panose="02020603050405020304" pitchFamily="18" charset="0"/>
              </a:rPr>
              <a:t> </a:t>
            </a:r>
            <a:r>
              <a:rPr sz="2000" b="1" dirty="0">
                <a:solidFill>
                  <a:srgbClr val="FFFFFF"/>
                </a:solidFill>
                <a:latin typeface="Times New Roman" panose="02020603050405020304" pitchFamily="18" charset="0"/>
                <a:cs typeface="Times New Roman" panose="02020603050405020304" pitchFamily="18" charset="0"/>
              </a:rPr>
              <a:t>Solutions</a:t>
            </a:r>
            <a:r>
              <a:rPr sz="2000" b="1" spc="-160" dirty="0">
                <a:solidFill>
                  <a:srgbClr val="FFFFFF"/>
                </a:solidFill>
                <a:latin typeface="Times New Roman" panose="02020603050405020304" pitchFamily="18" charset="0"/>
                <a:cs typeface="Times New Roman" panose="02020603050405020304" pitchFamily="18" charset="0"/>
              </a:rPr>
              <a:t> </a:t>
            </a:r>
            <a:r>
              <a:rPr sz="2000" b="1" spc="-10" dirty="0">
                <a:solidFill>
                  <a:srgbClr val="FFFFFF"/>
                </a:solidFill>
                <a:latin typeface="Times New Roman" panose="02020603050405020304" pitchFamily="18" charset="0"/>
                <a:cs typeface="Times New Roman" panose="02020603050405020304" pitchFamily="18" charset="0"/>
              </a:rPr>
              <a:t>.</a:t>
            </a:r>
            <a:endParaRPr sz="2000" b="1" dirty="0">
              <a:latin typeface="Times New Roman" panose="02020603050405020304" pitchFamily="18" charset="0"/>
              <a:cs typeface="Times New Roman" panose="02020603050405020304" pitchFamily="18" charset="0"/>
            </a:endParaRPr>
          </a:p>
          <a:p>
            <a:pPr marL="355600" marR="633730" indent="-343535">
              <a:lnSpc>
                <a:spcPct val="100000"/>
              </a:lnSpc>
              <a:spcBef>
                <a:spcPts val="985"/>
              </a:spcBef>
              <a:buFont typeface="Arial" panose="020B0604020202020204" pitchFamily="34" charset="0"/>
              <a:buChar char="•"/>
              <a:tabLst>
                <a:tab pos="355600" algn="l"/>
              </a:tabLst>
            </a:pPr>
            <a:r>
              <a:rPr lang="en-US" dirty="0">
                <a:solidFill>
                  <a:schemeClr val="bg1"/>
                </a:solidFill>
                <a:latin typeface="Times New Roman" panose="02020603050405020304" pitchFamily="18" charset="0"/>
                <a:cs typeface="Times New Roman" panose="02020603050405020304" pitchFamily="18" charset="0"/>
              </a:rPr>
              <a:t>Gain practical experience in embedded</a:t>
            </a: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systems development, IoT, and wireless</a:t>
            </a: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communication technologies. </a:t>
            </a:r>
          </a:p>
          <a:p>
            <a:pPr marL="355600" marR="633730" indent="-343535">
              <a:lnSpc>
                <a:spcPct val="100000"/>
              </a:lnSpc>
              <a:spcBef>
                <a:spcPts val="985"/>
              </a:spcBef>
              <a:buFont typeface="Arial" panose="020B0604020202020204" pitchFamily="34" charset="0"/>
              <a:buChar char="•"/>
              <a:tabLst>
                <a:tab pos="355600" algn="l"/>
              </a:tabLst>
            </a:pPr>
            <a:r>
              <a:rPr lang="en-US" dirty="0">
                <a:solidFill>
                  <a:schemeClr val="bg1"/>
                </a:solidFill>
                <a:latin typeface="Times New Roman" panose="02020603050405020304" pitchFamily="18" charset="0"/>
                <a:cs typeface="Times New Roman" panose="02020603050405020304" pitchFamily="18" charset="0"/>
              </a:rPr>
              <a:t> Acquire proficiency in programming ESP32</a:t>
            </a: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and STM32 microcontrollers for diverse</a:t>
            </a: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applications. </a:t>
            </a:r>
          </a:p>
          <a:p>
            <a:pPr marL="355600" marR="633730" indent="-343535">
              <a:lnSpc>
                <a:spcPct val="100000"/>
              </a:lnSpc>
              <a:spcBef>
                <a:spcPts val="985"/>
              </a:spcBef>
              <a:buFont typeface="Arial" panose="020B0604020202020204" pitchFamily="34" charset="0"/>
              <a:buChar char="•"/>
              <a:tabLst>
                <a:tab pos="355600" algn="l"/>
              </a:tabLst>
            </a:pPr>
            <a:r>
              <a:rPr lang="en-US" dirty="0">
                <a:solidFill>
                  <a:schemeClr val="bg1"/>
                </a:solidFill>
                <a:latin typeface="Times New Roman" panose="02020603050405020304" pitchFamily="18" charset="0"/>
                <a:cs typeface="Times New Roman" panose="02020603050405020304" pitchFamily="18" charset="0"/>
              </a:rPr>
              <a:t> Develop a deep understanding of </a:t>
            </a:r>
            <a:r>
              <a:rPr lang="en-US" dirty="0" err="1">
                <a:solidFill>
                  <a:schemeClr val="bg1"/>
                </a:solidFill>
                <a:latin typeface="Times New Roman" panose="02020603050405020304" pitchFamily="18" charset="0"/>
                <a:cs typeface="Times New Roman" panose="02020603050405020304" pitchFamily="18" charset="0"/>
              </a:rPr>
              <a:t>LoRaWAN</a:t>
            </a:r>
            <a:endParaRPr lang="en-US" dirty="0">
              <a:solidFill>
                <a:schemeClr val="bg1"/>
              </a:solidFill>
              <a:latin typeface="Times New Roman" panose="02020603050405020304" pitchFamily="18" charset="0"/>
              <a:cs typeface="Times New Roman" panose="02020603050405020304" pitchFamily="18" charset="0"/>
            </a:endParaRP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technology and its role in IoT connectivity. </a:t>
            </a:r>
          </a:p>
          <a:p>
            <a:pPr marL="355600" marR="633730" indent="-343535">
              <a:lnSpc>
                <a:spcPct val="100000"/>
              </a:lnSpc>
              <a:spcBef>
                <a:spcPts val="985"/>
              </a:spcBef>
              <a:buFont typeface="Arial" panose="020B0604020202020204" pitchFamily="34" charset="0"/>
              <a:buChar char="•"/>
              <a:tabLst>
                <a:tab pos="355600" algn="l"/>
              </a:tabLst>
            </a:pPr>
            <a:r>
              <a:rPr lang="en-US" dirty="0">
                <a:solidFill>
                  <a:schemeClr val="bg1"/>
                </a:solidFill>
                <a:latin typeface="Times New Roman" panose="02020603050405020304" pitchFamily="18" charset="0"/>
                <a:cs typeface="Times New Roman" panose="02020603050405020304" pitchFamily="18" charset="0"/>
              </a:rPr>
              <a:t> Collaborate with experienced engineers and</a:t>
            </a: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mentors to tackle real-world challenges in IoT</a:t>
            </a: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development. </a:t>
            </a:r>
          </a:p>
          <a:p>
            <a:pPr marL="355600" marR="633730" indent="-343535">
              <a:lnSpc>
                <a:spcPct val="100000"/>
              </a:lnSpc>
              <a:spcBef>
                <a:spcPts val="985"/>
              </a:spcBef>
              <a:buFont typeface="Arial" panose="020B0604020202020204" pitchFamily="34" charset="0"/>
              <a:buChar char="•"/>
              <a:tabLst>
                <a:tab pos="355600" algn="l"/>
              </a:tabLst>
            </a:pPr>
            <a:r>
              <a:rPr lang="en-US" dirty="0">
                <a:solidFill>
                  <a:schemeClr val="bg1"/>
                </a:solidFill>
                <a:latin typeface="Times New Roman" panose="02020603050405020304" pitchFamily="18" charset="0"/>
                <a:cs typeface="Times New Roman" panose="02020603050405020304" pitchFamily="18" charset="0"/>
              </a:rPr>
              <a:t>Receive valuable feedback, guidance, and</a:t>
            </a: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networking opportunities for future career</a:t>
            </a: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advancement in the field of embedded systems</a:t>
            </a:r>
          </a:p>
          <a:p>
            <a:pPr marL="12065" marR="633730">
              <a:lnSpc>
                <a:spcPct val="100000"/>
              </a:lnSpc>
              <a:spcBef>
                <a:spcPts val="985"/>
              </a:spcBef>
              <a:tabLst>
                <a:tab pos="355600" algn="l"/>
              </a:tabLst>
            </a:pPr>
            <a:r>
              <a:rPr lang="en-US" dirty="0">
                <a:solidFill>
                  <a:schemeClr val="bg1"/>
                </a:solidFill>
                <a:latin typeface="Times New Roman" panose="02020603050405020304" pitchFamily="18" charset="0"/>
                <a:cs typeface="Times New Roman" panose="02020603050405020304" pitchFamily="18" charset="0"/>
              </a:rPr>
              <a:t>      and IoT. </a:t>
            </a:r>
            <a:endParaRPr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CD5B-8815-C895-332D-93DA3ECCD311}"/>
              </a:ext>
            </a:extLst>
          </p:cNvPr>
          <p:cNvSpPr>
            <a:spLocks noGrp="1"/>
          </p:cNvSpPr>
          <p:nvPr>
            <p:ph type="title"/>
          </p:nvPr>
        </p:nvSpPr>
        <p:spPr>
          <a:xfrm>
            <a:off x="2590800" y="304800"/>
            <a:ext cx="6516052" cy="646331"/>
          </a:xfrm>
        </p:spPr>
        <p:txBody>
          <a:bodyPr/>
          <a:lstStyle/>
          <a:p>
            <a:r>
              <a:rPr lang="en-IN" dirty="0"/>
              <a:t> INTERNSHIP CERTIFICATE </a:t>
            </a:r>
          </a:p>
        </p:txBody>
      </p:sp>
      <p:pic>
        <p:nvPicPr>
          <p:cNvPr id="6" name="Picture 5">
            <a:extLst>
              <a:ext uri="{FF2B5EF4-FFF2-40B4-BE49-F238E27FC236}">
                <a16:creationId xmlns:a16="http://schemas.microsoft.com/office/drawing/2014/main" id="{045BB2D8-4E48-41DC-E56D-9DE506A35118}"/>
              </a:ext>
            </a:extLst>
          </p:cNvPr>
          <p:cNvPicPr>
            <a:picLocks noChangeAspect="1"/>
          </p:cNvPicPr>
          <p:nvPr/>
        </p:nvPicPr>
        <p:blipFill>
          <a:blip r:embed="rId2"/>
          <a:stretch>
            <a:fillRect/>
          </a:stretch>
        </p:blipFill>
        <p:spPr>
          <a:xfrm>
            <a:off x="1524000" y="1066800"/>
            <a:ext cx="8610600" cy="5410200"/>
          </a:xfrm>
          <a:prstGeom prst="rect">
            <a:avLst/>
          </a:prstGeom>
        </p:spPr>
      </p:pic>
    </p:spTree>
    <p:extLst>
      <p:ext uri="{BB962C8B-B14F-4D97-AF65-F5344CB8AC3E}">
        <p14:creationId xmlns:p14="http://schemas.microsoft.com/office/powerpoint/2010/main" val="73711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666999"/>
            <a:ext cx="4038600" cy="4191000"/>
            <a:chOff x="0" y="2666999"/>
            <a:chExt cx="4038600" cy="4191000"/>
          </a:xfrm>
        </p:grpSpPr>
        <p:pic>
          <p:nvPicPr>
            <p:cNvPr id="3" name="object 3"/>
            <p:cNvPicPr/>
            <p:nvPr/>
          </p:nvPicPr>
          <p:blipFill>
            <a:blip r:embed="rId2" cstate="print"/>
            <a:stretch>
              <a:fillRect/>
            </a:stretch>
          </p:blipFill>
          <p:spPr>
            <a:xfrm>
              <a:off x="0" y="2666999"/>
              <a:ext cx="4038599" cy="4190998"/>
            </a:xfrm>
            <a:prstGeom prst="rect">
              <a:avLst/>
            </a:prstGeom>
          </p:spPr>
        </p:pic>
        <p:pic>
          <p:nvPicPr>
            <p:cNvPr id="4" name="object 4"/>
            <p:cNvPicPr/>
            <p:nvPr/>
          </p:nvPicPr>
          <p:blipFill>
            <a:blip r:embed="rId3" cstate="print"/>
            <a:stretch>
              <a:fillRect/>
            </a:stretch>
          </p:blipFill>
          <p:spPr>
            <a:xfrm>
              <a:off x="0" y="2895600"/>
              <a:ext cx="1523999" cy="2362200"/>
            </a:xfrm>
            <a:prstGeom prst="rect">
              <a:avLst/>
            </a:prstGeom>
          </p:spPr>
        </p:pic>
      </p:grpSp>
      <p:pic>
        <p:nvPicPr>
          <p:cNvPr id="5" name="object 5"/>
          <p:cNvPicPr/>
          <p:nvPr/>
        </p:nvPicPr>
        <p:blipFill>
          <a:blip r:embed="rId4" cstate="print"/>
          <a:stretch>
            <a:fillRect/>
          </a:stretch>
        </p:blipFill>
        <p:spPr>
          <a:xfrm>
            <a:off x="8610600" y="1676400"/>
            <a:ext cx="2819400" cy="2819400"/>
          </a:xfrm>
          <a:prstGeom prst="rect">
            <a:avLst/>
          </a:prstGeom>
        </p:spPr>
      </p:pic>
      <p:pic>
        <p:nvPicPr>
          <p:cNvPr id="6" name="object 6"/>
          <p:cNvPicPr/>
          <p:nvPr/>
        </p:nvPicPr>
        <p:blipFill>
          <a:blip r:embed="rId5" cstate="print"/>
          <a:stretch>
            <a:fillRect/>
          </a:stretch>
        </p:blipFill>
        <p:spPr>
          <a:xfrm>
            <a:off x="8001000" y="0"/>
            <a:ext cx="1600200" cy="1143000"/>
          </a:xfrm>
          <a:prstGeom prst="rect">
            <a:avLst/>
          </a:prstGeom>
        </p:spPr>
      </p:pic>
      <p:pic>
        <p:nvPicPr>
          <p:cNvPr id="7" name="object 7"/>
          <p:cNvPicPr/>
          <p:nvPr/>
        </p:nvPicPr>
        <p:blipFill>
          <a:blip r:embed="rId6" cstate="print"/>
          <a:stretch>
            <a:fillRect/>
          </a:stretch>
        </p:blipFill>
        <p:spPr>
          <a:xfrm>
            <a:off x="8653140" y="6138671"/>
            <a:ext cx="905517" cy="719327"/>
          </a:xfrm>
          <a:prstGeom prst="rect">
            <a:avLst/>
          </a:prstGeom>
        </p:spPr>
      </p:pic>
      <p:grpSp>
        <p:nvGrpSpPr>
          <p:cNvPr id="8" name="object 8"/>
          <p:cNvGrpSpPr/>
          <p:nvPr/>
        </p:nvGrpSpPr>
        <p:grpSpPr>
          <a:xfrm>
            <a:off x="0" y="0"/>
            <a:ext cx="12192000" cy="6858000"/>
            <a:chOff x="0" y="0"/>
            <a:chExt cx="12192000" cy="6858000"/>
          </a:xfrm>
        </p:grpSpPr>
        <p:pic>
          <p:nvPicPr>
            <p:cNvPr id="9" name="object 9"/>
            <p:cNvPicPr/>
            <p:nvPr/>
          </p:nvPicPr>
          <p:blipFill>
            <a:blip r:embed="rId7" cstate="print"/>
            <a:stretch>
              <a:fillRect/>
            </a:stretch>
          </p:blipFill>
          <p:spPr>
            <a:xfrm>
              <a:off x="10410708" y="0"/>
              <a:ext cx="738419" cy="1195546"/>
            </a:xfrm>
            <a:prstGeom prst="rect">
              <a:avLst/>
            </a:prstGeom>
          </p:spPr>
        </p:pic>
        <p:sp>
          <p:nvSpPr>
            <p:cNvPr id="10" name="object 10"/>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11" name="object 11"/>
            <p:cNvPicPr/>
            <p:nvPr/>
          </p:nvPicPr>
          <p:blipFill>
            <a:blip r:embed="rId8" cstate="print"/>
            <a:stretch>
              <a:fillRect/>
            </a:stretch>
          </p:blipFill>
          <p:spPr>
            <a:xfrm>
              <a:off x="0" y="0"/>
              <a:ext cx="12191999" cy="6857999"/>
            </a:xfrm>
            <a:prstGeom prst="rect">
              <a:avLst/>
            </a:prstGeom>
          </p:spPr>
        </p:pic>
        <p:pic>
          <p:nvPicPr>
            <p:cNvPr id="12" name="object 12"/>
            <p:cNvPicPr/>
            <p:nvPr/>
          </p:nvPicPr>
          <p:blipFill>
            <a:blip r:embed="rId9" cstate="print"/>
            <a:stretch>
              <a:fillRect/>
            </a:stretch>
          </p:blipFill>
          <p:spPr>
            <a:xfrm>
              <a:off x="6448425" y="0"/>
              <a:ext cx="5743575" cy="6858000"/>
            </a:xfrm>
            <a:prstGeom prst="rect">
              <a:avLst/>
            </a:prstGeom>
          </p:spPr>
        </p:pic>
        <p:pic>
          <p:nvPicPr>
            <p:cNvPr id="13" name="object 13"/>
            <p:cNvPicPr/>
            <p:nvPr/>
          </p:nvPicPr>
          <p:blipFill>
            <a:blip r:embed="rId10" cstate="print"/>
            <a:stretch>
              <a:fillRect/>
            </a:stretch>
          </p:blipFill>
          <p:spPr>
            <a:xfrm>
              <a:off x="10391775" y="0"/>
              <a:ext cx="776287" cy="1214374"/>
            </a:xfrm>
            <a:prstGeom prst="rect">
              <a:avLst/>
            </a:prstGeom>
          </p:spPr>
        </p:pic>
        <p:sp>
          <p:nvSpPr>
            <p:cNvPr id="14" name="object 14"/>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grpSp>
      <p:sp>
        <p:nvSpPr>
          <p:cNvPr id="15" name="object 15"/>
          <p:cNvSpPr txBox="1"/>
          <p:nvPr/>
        </p:nvSpPr>
        <p:spPr>
          <a:xfrm>
            <a:off x="480758" y="1405888"/>
            <a:ext cx="5444490" cy="3634740"/>
          </a:xfrm>
          <a:prstGeom prst="rect">
            <a:avLst/>
          </a:prstGeom>
        </p:spPr>
        <p:txBody>
          <a:bodyPr vert="horz" wrap="square" lIns="0" tIns="15875" rIns="0" bIns="0" rtlCol="0">
            <a:spAutoFit/>
          </a:bodyPr>
          <a:lstStyle/>
          <a:p>
            <a:pPr marL="12700" marR="36830">
              <a:lnSpc>
                <a:spcPct val="100000"/>
              </a:lnSpc>
              <a:spcBef>
                <a:spcPts val="125"/>
              </a:spcBef>
              <a:tabLst>
                <a:tab pos="3405504" algn="l"/>
              </a:tabLst>
            </a:pPr>
            <a:r>
              <a:rPr sz="2000" dirty="0">
                <a:solidFill>
                  <a:srgbClr val="FFFFFF"/>
                </a:solidFill>
                <a:latin typeface="Times New Roman" panose="02020603050405020304" pitchFamily="18" charset="0"/>
                <a:cs typeface="Times New Roman" panose="02020603050405020304" pitchFamily="18" charset="0"/>
              </a:rPr>
              <a:t>Enthu</a:t>
            </a:r>
            <a:r>
              <a:rPr sz="2000" spc="-70"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Technology</a:t>
            </a:r>
            <a:r>
              <a:rPr sz="2000" spc="-10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Solutions</a:t>
            </a:r>
            <a:r>
              <a:rPr sz="2000" spc="-160" dirty="0">
                <a:solidFill>
                  <a:srgbClr val="FFFFFF"/>
                </a:solidFill>
                <a:latin typeface="Times New Roman" panose="02020603050405020304" pitchFamily="18" charset="0"/>
                <a:cs typeface="Times New Roman" panose="02020603050405020304" pitchFamily="18" charset="0"/>
              </a:rPr>
              <a:t> </a:t>
            </a:r>
            <a:r>
              <a:rPr sz="2000" spc="60" dirty="0">
                <a:solidFill>
                  <a:srgbClr val="FFFFFF"/>
                </a:solidFill>
                <a:latin typeface="Times New Roman" panose="02020603050405020304" pitchFamily="18" charset="0"/>
                <a:cs typeface="Times New Roman" panose="02020603050405020304" pitchFamily="18" charset="0"/>
              </a:rPr>
              <a:t>is</a:t>
            </a:r>
            <a:r>
              <a:rPr sz="2000" spc="-65" dirty="0">
                <a:solidFill>
                  <a:srgbClr val="FFFFFF"/>
                </a:solidFill>
                <a:latin typeface="Times New Roman" panose="02020603050405020304" pitchFamily="18" charset="0"/>
                <a:cs typeface="Times New Roman" panose="02020603050405020304" pitchFamily="18" charset="0"/>
              </a:rPr>
              <a:t> </a:t>
            </a:r>
            <a:r>
              <a:rPr sz="2000" spc="-50" dirty="0">
                <a:solidFill>
                  <a:srgbClr val="FFFFFF"/>
                </a:solidFill>
                <a:latin typeface="Times New Roman" panose="02020603050405020304" pitchFamily="18" charset="0"/>
                <a:cs typeface="Times New Roman" panose="02020603050405020304" pitchFamily="18" charset="0"/>
              </a:rPr>
              <a:t>a</a:t>
            </a:r>
            <a:r>
              <a:rPr sz="2000" dirty="0">
                <a:solidFill>
                  <a:srgbClr val="FFFFFF"/>
                </a:solidFill>
                <a:latin typeface="Times New Roman" panose="02020603050405020304" pitchFamily="18" charset="0"/>
                <a:cs typeface="Times New Roman" panose="02020603050405020304" pitchFamily="18" charset="0"/>
              </a:rPr>
              <a:t>	Indian</a:t>
            </a:r>
            <a:r>
              <a:rPr sz="2000" spc="-17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Pvt.</a:t>
            </a:r>
            <a:r>
              <a:rPr sz="2000" spc="90"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Limited company.</a:t>
            </a:r>
            <a:endParaRPr sz="2000" dirty="0">
              <a:latin typeface="Times New Roman" panose="02020603050405020304" pitchFamily="18" charset="0"/>
              <a:cs typeface="Times New Roman" panose="02020603050405020304" pitchFamily="18" charset="0"/>
            </a:endParaRPr>
          </a:p>
          <a:p>
            <a:pPr marL="355600" marR="633730" indent="-343535">
              <a:lnSpc>
                <a:spcPct val="100000"/>
              </a:lnSpc>
              <a:spcBef>
                <a:spcPts val="985"/>
              </a:spcBef>
              <a:tabLst>
                <a:tab pos="355600" algn="l"/>
              </a:tabLst>
            </a:pPr>
            <a:r>
              <a:rPr sz="1550" spc="95" dirty="0">
                <a:solidFill>
                  <a:srgbClr val="F7F7F7"/>
                </a:solidFill>
                <a:latin typeface="Times New Roman" panose="02020603050405020304" pitchFamily="18" charset="0"/>
                <a:cs typeface="Times New Roman" panose="02020603050405020304" pitchFamily="18" charset="0"/>
              </a:rPr>
              <a:t>▶</a:t>
            </a:r>
            <a:r>
              <a:rPr sz="1550" dirty="0">
                <a:solidFill>
                  <a:srgbClr val="F7F7F7"/>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They</a:t>
            </a:r>
            <a:r>
              <a:rPr sz="2000" spc="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offer</a:t>
            </a:r>
            <a:r>
              <a:rPr sz="2000" spc="-3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best-in-</a:t>
            </a:r>
            <a:r>
              <a:rPr sz="2000" spc="-10" dirty="0">
                <a:solidFill>
                  <a:srgbClr val="FFFFFF"/>
                </a:solidFill>
                <a:latin typeface="Times New Roman" panose="02020603050405020304" pitchFamily="18" charset="0"/>
                <a:cs typeface="Times New Roman" panose="02020603050405020304" pitchFamily="18" charset="0"/>
              </a:rPr>
              <a:t>class</a:t>
            </a:r>
            <a:r>
              <a:rPr sz="2000" spc="-3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end-to-</a:t>
            </a:r>
            <a:r>
              <a:rPr sz="2000" spc="-10" dirty="0">
                <a:solidFill>
                  <a:srgbClr val="FFFFFF"/>
                </a:solidFill>
                <a:latin typeface="Times New Roman" panose="02020603050405020304" pitchFamily="18" charset="0"/>
                <a:cs typeface="Times New Roman" panose="02020603050405020304" pitchFamily="18" charset="0"/>
              </a:rPr>
              <a:t>end</a:t>
            </a:r>
            <a:r>
              <a:rPr sz="2000" spc="-25"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Product </a:t>
            </a:r>
            <a:r>
              <a:rPr sz="2000" dirty="0">
                <a:solidFill>
                  <a:srgbClr val="FFFFFF"/>
                </a:solidFill>
                <a:latin typeface="Times New Roman" panose="02020603050405020304" pitchFamily="18" charset="0"/>
                <a:cs typeface="Times New Roman" panose="02020603050405020304" pitchFamily="18" charset="0"/>
              </a:rPr>
              <a:t>Design,</a:t>
            </a:r>
            <a:r>
              <a:rPr sz="2000" spc="-7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Development,</a:t>
            </a:r>
            <a:r>
              <a:rPr sz="2000" spc="-7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and</a:t>
            </a:r>
            <a:r>
              <a:rPr sz="2000" spc="-55"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Manufacturing </a:t>
            </a:r>
            <a:r>
              <a:rPr sz="2000" dirty="0">
                <a:solidFill>
                  <a:srgbClr val="FFFFFF"/>
                </a:solidFill>
                <a:latin typeface="Times New Roman" panose="02020603050405020304" pitchFamily="18" charset="0"/>
                <a:cs typeface="Times New Roman" panose="02020603050405020304" pitchFamily="18" charset="0"/>
              </a:rPr>
              <a:t>services</a:t>
            </a:r>
            <a:r>
              <a:rPr sz="2000" spc="-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for</a:t>
            </a:r>
            <a:r>
              <a:rPr sz="2000" spc="-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Embedded</a:t>
            </a:r>
            <a:r>
              <a:rPr sz="2000" spc="-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and</a:t>
            </a:r>
            <a:r>
              <a:rPr sz="2000" spc="-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IoT</a:t>
            </a:r>
            <a:r>
              <a:rPr sz="2000" spc="-10" dirty="0">
                <a:solidFill>
                  <a:srgbClr val="FFFFFF"/>
                </a:solidFill>
                <a:latin typeface="Times New Roman" panose="02020603050405020304" pitchFamily="18" charset="0"/>
                <a:cs typeface="Times New Roman" panose="02020603050405020304" pitchFamily="18" charset="0"/>
              </a:rPr>
              <a:t> products.</a:t>
            </a:r>
            <a:endParaRPr sz="2000" dirty="0">
              <a:latin typeface="Times New Roman" panose="02020603050405020304" pitchFamily="18" charset="0"/>
              <a:cs typeface="Times New Roman" panose="02020603050405020304" pitchFamily="18" charset="0"/>
            </a:endParaRPr>
          </a:p>
          <a:p>
            <a:pPr marL="355600" marR="5080" indent="-343535">
              <a:lnSpc>
                <a:spcPct val="100000"/>
              </a:lnSpc>
              <a:spcBef>
                <a:spcPts val="985"/>
              </a:spcBef>
              <a:tabLst>
                <a:tab pos="355600" algn="l"/>
              </a:tabLst>
            </a:pPr>
            <a:r>
              <a:rPr sz="1550" spc="85" dirty="0">
                <a:solidFill>
                  <a:srgbClr val="F7F7F7"/>
                </a:solidFill>
                <a:latin typeface="Times New Roman" panose="02020603050405020304" pitchFamily="18" charset="0"/>
                <a:cs typeface="Times New Roman" panose="02020603050405020304" pitchFamily="18" charset="0"/>
              </a:rPr>
              <a:t>▶</a:t>
            </a:r>
            <a:r>
              <a:rPr sz="1550" dirty="0">
                <a:solidFill>
                  <a:srgbClr val="F7F7F7"/>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As</a:t>
            </a:r>
            <a:r>
              <a:rPr sz="2000" spc="-4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a:t>
            </a:r>
            <a:r>
              <a:rPr sz="2000" spc="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product</a:t>
            </a:r>
            <a:r>
              <a:rPr sz="2000" spc="-204"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development</a:t>
            </a:r>
            <a:r>
              <a:rPr sz="2000" spc="-20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R&amp;D</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company,</a:t>
            </a:r>
            <a:r>
              <a:rPr sz="2000" spc="-140" dirty="0">
                <a:solidFill>
                  <a:srgbClr val="FFFFFF"/>
                </a:solidFill>
                <a:latin typeface="Times New Roman" panose="02020603050405020304" pitchFamily="18" charset="0"/>
                <a:cs typeface="Times New Roman" panose="02020603050405020304" pitchFamily="18" charset="0"/>
              </a:rPr>
              <a:t> </a:t>
            </a:r>
            <a:r>
              <a:rPr sz="2000" spc="-20" dirty="0">
                <a:solidFill>
                  <a:srgbClr val="FFFFFF"/>
                </a:solidFill>
                <a:latin typeface="Times New Roman" panose="02020603050405020304" pitchFamily="18" charset="0"/>
                <a:cs typeface="Times New Roman" panose="02020603050405020304" pitchFamily="18" charset="0"/>
              </a:rPr>
              <a:t>they </a:t>
            </a:r>
            <a:r>
              <a:rPr sz="2000" dirty="0">
                <a:solidFill>
                  <a:srgbClr val="FFFFFF"/>
                </a:solidFill>
                <a:latin typeface="Times New Roman" panose="02020603050405020304" pitchFamily="18" charset="0"/>
                <a:cs typeface="Times New Roman" panose="02020603050405020304" pitchFamily="18" charset="0"/>
              </a:rPr>
              <a:t>have</a:t>
            </a:r>
            <a:r>
              <a:rPr sz="2000" spc="-25" dirty="0">
                <a:solidFill>
                  <a:srgbClr val="FFFFFF"/>
                </a:solidFill>
                <a:latin typeface="Times New Roman" panose="02020603050405020304" pitchFamily="18" charset="0"/>
                <a:cs typeface="Times New Roman" panose="02020603050405020304" pitchFamily="18" charset="0"/>
              </a:rPr>
              <a:t> </a:t>
            </a:r>
            <a:r>
              <a:rPr sz="2000" spc="55" dirty="0">
                <a:solidFill>
                  <a:srgbClr val="FFFFFF"/>
                </a:solidFill>
                <a:latin typeface="Times New Roman" panose="02020603050405020304" pitchFamily="18" charset="0"/>
                <a:cs typeface="Times New Roman" panose="02020603050405020304" pitchFamily="18" charset="0"/>
              </a:rPr>
              <a:t>in-</a:t>
            </a:r>
            <a:r>
              <a:rPr sz="2000" dirty="0">
                <a:solidFill>
                  <a:srgbClr val="FFFFFF"/>
                </a:solidFill>
                <a:latin typeface="Times New Roman" panose="02020603050405020304" pitchFamily="18" charset="0"/>
                <a:cs typeface="Times New Roman" panose="02020603050405020304" pitchFamily="18" charset="0"/>
              </a:rPr>
              <a:t>house</a:t>
            </a:r>
            <a:r>
              <a:rPr sz="2000" spc="-120"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hardware</a:t>
            </a:r>
            <a:r>
              <a:rPr sz="2000" spc="-114"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design</a:t>
            </a:r>
            <a:r>
              <a:rPr sz="2000" spc="-17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and</a:t>
            </a:r>
            <a:r>
              <a:rPr sz="2000" spc="15"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prototyping, </a:t>
            </a:r>
            <a:r>
              <a:rPr sz="2000" dirty="0">
                <a:solidFill>
                  <a:srgbClr val="FFFFFF"/>
                </a:solidFill>
                <a:latin typeface="Times New Roman" panose="02020603050405020304" pitchFamily="18" charset="0"/>
                <a:cs typeface="Times New Roman" panose="02020603050405020304" pitchFamily="18" charset="0"/>
              </a:rPr>
              <a:t>software</a:t>
            </a:r>
            <a:r>
              <a:rPr sz="2000" spc="-14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development,</a:t>
            </a:r>
            <a:r>
              <a:rPr sz="2000" spc="-12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EMS</a:t>
            </a:r>
            <a:r>
              <a:rPr sz="2000" spc="-1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assembly,</a:t>
            </a:r>
            <a:r>
              <a:rPr sz="2000" spc="-120"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enclosure </a:t>
            </a:r>
            <a:r>
              <a:rPr sz="2000" dirty="0">
                <a:solidFill>
                  <a:srgbClr val="FFFFFF"/>
                </a:solidFill>
                <a:latin typeface="Times New Roman" panose="02020603050405020304" pitchFamily="18" charset="0"/>
                <a:cs typeface="Times New Roman" panose="02020603050405020304" pitchFamily="18" charset="0"/>
              </a:rPr>
              <a:t>design</a:t>
            </a:r>
            <a:r>
              <a:rPr sz="2000" spc="-12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and</a:t>
            </a:r>
            <a:r>
              <a:rPr sz="2000" spc="10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manufacturing,</a:t>
            </a:r>
            <a:r>
              <a:rPr sz="2000" spc="-1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IoT</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cloud-</a:t>
            </a:r>
            <a:r>
              <a:rPr sz="2000" spc="-10" dirty="0">
                <a:solidFill>
                  <a:srgbClr val="FFFFFF"/>
                </a:solidFill>
                <a:latin typeface="Times New Roman" panose="02020603050405020304" pitchFamily="18" charset="0"/>
                <a:cs typeface="Times New Roman" panose="02020603050405020304" pitchFamily="18" charset="0"/>
              </a:rPr>
              <a:t>based</a:t>
            </a:r>
            <a:r>
              <a:rPr sz="2000" spc="-114" dirty="0">
                <a:solidFill>
                  <a:srgbClr val="FFFFFF"/>
                </a:solidFill>
                <a:latin typeface="Times New Roman" panose="02020603050405020304" pitchFamily="18" charset="0"/>
                <a:cs typeface="Times New Roman" panose="02020603050405020304" pitchFamily="18" charset="0"/>
              </a:rPr>
              <a:t> </a:t>
            </a:r>
            <a:r>
              <a:rPr sz="2000" spc="-25" dirty="0">
                <a:solidFill>
                  <a:srgbClr val="FFFFFF"/>
                </a:solidFill>
                <a:latin typeface="Times New Roman" panose="02020603050405020304" pitchFamily="18" charset="0"/>
                <a:cs typeface="Times New Roman" panose="02020603050405020304" pitchFamily="18" charset="0"/>
              </a:rPr>
              <a:t>web </a:t>
            </a:r>
            <a:r>
              <a:rPr sz="2000" dirty="0">
                <a:solidFill>
                  <a:srgbClr val="FFFFFF"/>
                </a:solidFill>
                <a:latin typeface="Times New Roman" panose="02020603050405020304" pitchFamily="18" charset="0"/>
                <a:cs typeface="Times New Roman" panose="02020603050405020304" pitchFamily="18" charset="0"/>
              </a:rPr>
              <a:t>and</a:t>
            </a:r>
            <a:r>
              <a:rPr sz="2000" spc="5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mobile</a:t>
            </a:r>
            <a:r>
              <a:rPr sz="2000" spc="-8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app</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development,</a:t>
            </a:r>
            <a:r>
              <a:rPr sz="2000" spc="-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product</a:t>
            </a:r>
            <a:r>
              <a:rPr sz="2000" spc="-14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testing,</a:t>
            </a:r>
            <a:r>
              <a:rPr sz="2000" spc="-70" dirty="0">
                <a:solidFill>
                  <a:srgbClr val="FFFFFF"/>
                </a:solidFill>
                <a:latin typeface="Times New Roman" panose="02020603050405020304" pitchFamily="18" charset="0"/>
                <a:cs typeface="Times New Roman" panose="02020603050405020304" pitchFamily="18" charset="0"/>
              </a:rPr>
              <a:t> </a:t>
            </a:r>
            <a:r>
              <a:rPr sz="2000" spc="-25" dirty="0">
                <a:solidFill>
                  <a:srgbClr val="FFFFFF"/>
                </a:solidFill>
                <a:latin typeface="Times New Roman" panose="02020603050405020304" pitchFamily="18" charset="0"/>
                <a:cs typeface="Times New Roman" panose="02020603050405020304" pitchFamily="18" charset="0"/>
              </a:rPr>
              <a:t>and </a:t>
            </a:r>
            <a:r>
              <a:rPr sz="2000" spc="-10" dirty="0">
                <a:solidFill>
                  <a:srgbClr val="FFFFFF"/>
                </a:solidFill>
                <a:latin typeface="Times New Roman" panose="02020603050405020304" pitchFamily="18" charset="0"/>
                <a:cs typeface="Times New Roman" panose="02020603050405020304" pitchFamily="18" charset="0"/>
              </a:rPr>
              <a:t>deployment.</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4905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pic>
          <p:nvPicPr>
            <p:cNvPr id="4" name="object 4"/>
            <p:cNvPicPr/>
            <p:nvPr/>
          </p:nvPicPr>
          <p:blipFill>
            <a:blip r:embed="rId3" cstate="print"/>
            <a:stretch>
              <a:fillRect/>
            </a:stretch>
          </p:blipFill>
          <p:spPr>
            <a:xfrm>
              <a:off x="0" y="2666999"/>
              <a:ext cx="4038599" cy="4190998"/>
            </a:xfrm>
            <a:prstGeom prst="rect">
              <a:avLst/>
            </a:prstGeom>
          </p:spPr>
        </p:pic>
        <p:pic>
          <p:nvPicPr>
            <p:cNvPr id="5" name="object 5"/>
            <p:cNvPicPr/>
            <p:nvPr/>
          </p:nvPicPr>
          <p:blipFill>
            <a:blip r:embed="rId4" cstate="print"/>
            <a:stretch>
              <a:fillRect/>
            </a:stretch>
          </p:blipFill>
          <p:spPr>
            <a:xfrm>
              <a:off x="0" y="2895600"/>
              <a:ext cx="1523999" cy="2362200"/>
            </a:xfrm>
            <a:prstGeom prst="rect">
              <a:avLst/>
            </a:prstGeom>
          </p:spPr>
        </p:pic>
        <p:pic>
          <p:nvPicPr>
            <p:cNvPr id="6" name="object 6"/>
            <p:cNvPicPr/>
            <p:nvPr/>
          </p:nvPicPr>
          <p:blipFill>
            <a:blip r:embed="rId5" cstate="print"/>
            <a:stretch>
              <a:fillRect/>
            </a:stretch>
          </p:blipFill>
          <p:spPr>
            <a:xfrm>
              <a:off x="8610600" y="1676400"/>
              <a:ext cx="2819400" cy="2819400"/>
            </a:xfrm>
            <a:prstGeom prst="rect">
              <a:avLst/>
            </a:prstGeom>
          </p:spPr>
        </p:pic>
        <p:pic>
          <p:nvPicPr>
            <p:cNvPr id="7" name="object 7"/>
            <p:cNvPicPr/>
            <p:nvPr/>
          </p:nvPicPr>
          <p:blipFill>
            <a:blip r:embed="rId6" cstate="print"/>
            <a:stretch>
              <a:fillRect/>
            </a:stretch>
          </p:blipFill>
          <p:spPr>
            <a:xfrm>
              <a:off x="8001000" y="0"/>
              <a:ext cx="1600200" cy="1143000"/>
            </a:xfrm>
            <a:prstGeom prst="rect">
              <a:avLst/>
            </a:prstGeom>
          </p:spPr>
        </p:pic>
        <p:pic>
          <p:nvPicPr>
            <p:cNvPr id="8" name="object 8"/>
            <p:cNvPicPr/>
            <p:nvPr/>
          </p:nvPicPr>
          <p:blipFill>
            <a:blip r:embed="rId7" cstate="print"/>
            <a:stretch>
              <a:fillRect/>
            </a:stretch>
          </p:blipFill>
          <p:spPr>
            <a:xfrm>
              <a:off x="8610600" y="6095999"/>
              <a:ext cx="990600" cy="761999"/>
            </a:xfrm>
            <a:prstGeom prst="rect">
              <a:avLst/>
            </a:prstGeom>
          </p:spPr>
        </p:pic>
        <p:pic>
          <p:nvPicPr>
            <p:cNvPr id="9" name="object 9"/>
            <p:cNvPicPr/>
            <p:nvPr/>
          </p:nvPicPr>
          <p:blipFill>
            <a:blip r:embed="rId8" cstate="print"/>
            <a:stretch>
              <a:fillRect/>
            </a:stretch>
          </p:blipFill>
          <p:spPr>
            <a:xfrm>
              <a:off x="10391775" y="0"/>
              <a:ext cx="776287" cy="1214374"/>
            </a:xfrm>
            <a:prstGeom prst="rect">
              <a:avLst/>
            </a:prstGeom>
          </p:spPr>
        </p:pic>
        <p:sp>
          <p:nvSpPr>
            <p:cNvPr id="10" name="object 10"/>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11" name="object 11"/>
            <p:cNvPicPr/>
            <p:nvPr/>
          </p:nvPicPr>
          <p:blipFill>
            <a:blip r:embed="rId2" cstate="print"/>
            <a:stretch>
              <a:fillRect/>
            </a:stretch>
          </p:blipFill>
          <p:spPr>
            <a:xfrm>
              <a:off x="0" y="0"/>
              <a:ext cx="12191999" cy="6857999"/>
            </a:xfrm>
            <a:prstGeom prst="rect">
              <a:avLst/>
            </a:prstGeom>
          </p:spPr>
        </p:pic>
      </p:grpSp>
      <p:sp>
        <p:nvSpPr>
          <p:cNvPr id="12" name="object 12"/>
          <p:cNvSpPr txBox="1">
            <a:spLocks noGrp="1"/>
          </p:cNvSpPr>
          <p:nvPr>
            <p:ph type="title"/>
          </p:nvPr>
        </p:nvSpPr>
        <p:spPr>
          <a:xfrm>
            <a:off x="725487" y="304418"/>
            <a:ext cx="6516052" cy="1012457"/>
          </a:xfrm>
          <a:prstGeom prst="rect">
            <a:avLst/>
          </a:prstGeom>
        </p:spPr>
        <p:txBody>
          <a:bodyPr vert="horz" wrap="square" lIns="0" tIns="362585" rIns="0" bIns="0" rtlCol="0">
            <a:spAutoFit/>
          </a:bodyPr>
          <a:lstStyle/>
          <a:p>
            <a:pPr marL="15240">
              <a:lnSpc>
                <a:spcPct val="100000"/>
              </a:lnSpc>
              <a:spcBef>
                <a:spcPts val="105"/>
              </a:spcBef>
            </a:pPr>
            <a:r>
              <a:rPr lang="en-IN" spc="220" dirty="0">
                <a:latin typeface="Times New Roman" panose="02020603050405020304" pitchFamily="18" charset="0"/>
                <a:cs typeface="Times New Roman" panose="02020603050405020304" pitchFamily="18" charset="0"/>
              </a:rPr>
              <a:t>Summary</a:t>
            </a:r>
            <a:endParaRPr spc="22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629921" y="1718142"/>
            <a:ext cx="6390003" cy="2809872"/>
          </a:xfrm>
          <a:prstGeom prst="rect">
            <a:avLst/>
          </a:prstGeom>
        </p:spPr>
        <p:txBody>
          <a:bodyPr vert="horz" wrap="square" lIns="0" tIns="47625" rIns="0" bIns="0" rtlCol="0">
            <a:spAutoFit/>
          </a:bodyPr>
          <a:lstStyle/>
          <a:p>
            <a:pPr marL="12700" marR="5080" algn="just">
              <a:lnSpc>
                <a:spcPct val="89700"/>
              </a:lnSpc>
              <a:spcBef>
                <a:spcPts val="375"/>
              </a:spcBef>
            </a:pPr>
            <a:r>
              <a:rPr lang="en-IN" sz="2400" dirty="0">
                <a:solidFill>
                  <a:schemeClr val="bg1"/>
                </a:solidFill>
                <a:latin typeface="Times New Roman" panose="02020603050405020304" pitchFamily="18" charset="0"/>
                <a:cs typeface="Times New Roman" panose="02020603050405020304" pitchFamily="18" charset="0"/>
              </a:rPr>
              <a:t>This internship provides a comprehensive hands-on experience in developing applications using ESP32 and STM32 microcontrollers with a focus on </a:t>
            </a:r>
            <a:r>
              <a:rPr lang="en-IN" sz="2400" dirty="0" err="1">
                <a:solidFill>
                  <a:schemeClr val="bg1"/>
                </a:solidFill>
                <a:latin typeface="Times New Roman" panose="02020603050405020304" pitchFamily="18" charset="0"/>
                <a:cs typeface="Times New Roman" panose="02020603050405020304" pitchFamily="18" charset="0"/>
              </a:rPr>
              <a:t>LoRaWAN</a:t>
            </a:r>
            <a:r>
              <a:rPr lang="en-IN" sz="2400" dirty="0">
                <a:solidFill>
                  <a:schemeClr val="bg1"/>
                </a:solidFill>
                <a:latin typeface="Times New Roman" panose="02020603050405020304" pitchFamily="18" charset="0"/>
                <a:cs typeface="Times New Roman" panose="02020603050405020304" pitchFamily="18" charset="0"/>
              </a:rPr>
              <a:t> technology. </a:t>
            </a:r>
          </a:p>
          <a:p>
            <a:pPr marL="12700" marR="5080" algn="just">
              <a:lnSpc>
                <a:spcPct val="89700"/>
              </a:lnSpc>
              <a:spcBef>
                <a:spcPts val="375"/>
              </a:spcBef>
            </a:pPr>
            <a:endParaRPr lang="en-IN" sz="2400" dirty="0">
              <a:solidFill>
                <a:schemeClr val="bg1"/>
              </a:solidFill>
              <a:latin typeface="Times New Roman" panose="02020603050405020304" pitchFamily="18" charset="0"/>
              <a:cs typeface="Times New Roman" panose="02020603050405020304" pitchFamily="18" charset="0"/>
            </a:endParaRPr>
          </a:p>
          <a:p>
            <a:pPr marL="12700" marR="5080" algn="just">
              <a:lnSpc>
                <a:spcPct val="89700"/>
              </a:lnSpc>
              <a:spcBef>
                <a:spcPts val="375"/>
              </a:spcBef>
            </a:pPr>
            <a:r>
              <a:rPr lang="en-IN" sz="2400" dirty="0">
                <a:solidFill>
                  <a:schemeClr val="bg1"/>
                </a:solidFill>
                <a:latin typeface="Times New Roman" panose="02020603050405020304" pitchFamily="18" charset="0"/>
                <a:cs typeface="Times New Roman" panose="02020603050405020304" pitchFamily="18" charset="0"/>
              </a:rPr>
              <a:t>Interns will gain practical skills in IoT device development, wireless communication protocols, and embedded systems programming. </a:t>
            </a:r>
            <a:endParaRPr sz="2400" b="1" dirty="0">
              <a:solidFill>
                <a:schemeClr val="bg1"/>
              </a:solidFill>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7019925" y="0"/>
            <a:ext cx="5172075" cy="6858000"/>
            <a:chOff x="7019925" y="0"/>
            <a:chExt cx="5172075" cy="6858000"/>
          </a:xfrm>
        </p:grpSpPr>
        <p:sp>
          <p:nvSpPr>
            <p:cNvPr id="15" name="object 15"/>
            <p:cNvSpPr/>
            <p:nvPr/>
          </p:nvSpPr>
          <p:spPr>
            <a:xfrm>
              <a:off x="7019925" y="0"/>
              <a:ext cx="552450" cy="3705225"/>
            </a:xfrm>
            <a:custGeom>
              <a:avLst/>
              <a:gdLst/>
              <a:ahLst/>
              <a:cxnLst/>
              <a:rect l="l" t="t" r="r" b="b"/>
              <a:pathLst>
                <a:path w="552450" h="3705225">
                  <a:moveTo>
                    <a:pt x="467995" y="0"/>
                  </a:moveTo>
                  <a:lnTo>
                    <a:pt x="0" y="0"/>
                  </a:lnTo>
                  <a:lnTo>
                    <a:pt x="27813" y="122047"/>
                  </a:lnTo>
                  <a:lnTo>
                    <a:pt x="54864" y="244475"/>
                  </a:lnTo>
                  <a:lnTo>
                    <a:pt x="81533" y="366902"/>
                  </a:lnTo>
                  <a:lnTo>
                    <a:pt x="130175" y="612901"/>
                  </a:lnTo>
                  <a:lnTo>
                    <a:pt x="153543" y="735964"/>
                  </a:lnTo>
                  <a:lnTo>
                    <a:pt x="174878" y="857758"/>
                  </a:lnTo>
                  <a:lnTo>
                    <a:pt x="195706" y="981710"/>
                  </a:lnTo>
                  <a:lnTo>
                    <a:pt x="215773" y="1104773"/>
                  </a:lnTo>
                  <a:lnTo>
                    <a:pt x="252602" y="1348739"/>
                  </a:lnTo>
                  <a:lnTo>
                    <a:pt x="269621" y="1469644"/>
                  </a:lnTo>
                  <a:lnTo>
                    <a:pt x="300608" y="1711960"/>
                  </a:lnTo>
                  <a:lnTo>
                    <a:pt x="315086" y="1831594"/>
                  </a:lnTo>
                  <a:lnTo>
                    <a:pt x="328295" y="1949830"/>
                  </a:lnTo>
                  <a:lnTo>
                    <a:pt x="352932" y="2186686"/>
                  </a:lnTo>
                  <a:lnTo>
                    <a:pt x="374523" y="2418715"/>
                  </a:lnTo>
                  <a:lnTo>
                    <a:pt x="384301" y="2533650"/>
                  </a:lnTo>
                  <a:lnTo>
                    <a:pt x="392810" y="2647441"/>
                  </a:lnTo>
                  <a:lnTo>
                    <a:pt x="401700" y="2759710"/>
                  </a:lnTo>
                  <a:lnTo>
                    <a:pt x="409067" y="2870962"/>
                  </a:lnTo>
                  <a:lnTo>
                    <a:pt x="422275" y="3088766"/>
                  </a:lnTo>
                  <a:lnTo>
                    <a:pt x="428498" y="3194939"/>
                  </a:lnTo>
                  <a:lnTo>
                    <a:pt x="433450" y="3300476"/>
                  </a:lnTo>
                  <a:lnTo>
                    <a:pt x="442595" y="3506342"/>
                  </a:lnTo>
                  <a:lnTo>
                    <a:pt x="449072" y="3705225"/>
                  </a:lnTo>
                  <a:lnTo>
                    <a:pt x="517398" y="3667887"/>
                  </a:lnTo>
                  <a:lnTo>
                    <a:pt x="523004" y="3613680"/>
                  </a:lnTo>
                  <a:lnTo>
                    <a:pt x="530424" y="3520330"/>
                  </a:lnTo>
                  <a:lnTo>
                    <a:pt x="534729" y="3450560"/>
                  </a:lnTo>
                  <a:lnTo>
                    <a:pt x="538534" y="3375154"/>
                  </a:lnTo>
                  <a:lnTo>
                    <a:pt x="541851" y="3294447"/>
                  </a:lnTo>
                  <a:lnTo>
                    <a:pt x="544692" y="3208777"/>
                  </a:lnTo>
                  <a:lnTo>
                    <a:pt x="547070" y="3118481"/>
                  </a:lnTo>
                  <a:lnTo>
                    <a:pt x="548996" y="3023893"/>
                  </a:lnTo>
                  <a:lnTo>
                    <a:pt x="551063" y="2874703"/>
                  </a:lnTo>
                  <a:lnTo>
                    <a:pt x="552181" y="2717752"/>
                  </a:lnTo>
                  <a:lnTo>
                    <a:pt x="552391" y="2554177"/>
                  </a:lnTo>
                  <a:lnTo>
                    <a:pt x="551732" y="2385111"/>
                  </a:lnTo>
                  <a:lnTo>
                    <a:pt x="550244" y="2211692"/>
                  </a:lnTo>
                  <a:lnTo>
                    <a:pt x="547043" y="1975658"/>
                  </a:lnTo>
                  <a:lnTo>
                    <a:pt x="542537" y="1736594"/>
                  </a:lnTo>
                  <a:lnTo>
                    <a:pt x="536822" y="1497194"/>
                  </a:lnTo>
                  <a:lnTo>
                    <a:pt x="529993" y="1260148"/>
                  </a:lnTo>
                  <a:lnTo>
                    <a:pt x="522148" y="1028150"/>
                  </a:lnTo>
                  <a:lnTo>
                    <a:pt x="513380" y="803891"/>
                  </a:lnTo>
                  <a:lnTo>
                    <a:pt x="503787" y="590064"/>
                  </a:lnTo>
                  <a:lnTo>
                    <a:pt x="496108" y="438158"/>
                  </a:lnTo>
                  <a:lnTo>
                    <a:pt x="488058" y="294770"/>
                  </a:lnTo>
                  <a:lnTo>
                    <a:pt x="479678" y="161035"/>
                  </a:lnTo>
                  <a:lnTo>
                    <a:pt x="467995" y="0"/>
                  </a:lnTo>
                  <a:close/>
                </a:path>
              </a:pathLst>
            </a:custGeom>
            <a:solidFill>
              <a:srgbClr val="FFFFFF">
                <a:alpha val="19999"/>
              </a:srgbClr>
            </a:solidFill>
          </p:spPr>
          <p:txBody>
            <a:bodyPr wrap="square" lIns="0" tIns="0" rIns="0" bIns="0" rtlCol="0"/>
            <a:lstStyle/>
            <a:p>
              <a:endParaRPr/>
            </a:p>
          </p:txBody>
        </p:sp>
        <p:pic>
          <p:nvPicPr>
            <p:cNvPr id="16" name="object 16"/>
            <p:cNvPicPr/>
            <p:nvPr/>
          </p:nvPicPr>
          <p:blipFill>
            <a:blip r:embed="rId9" cstate="print"/>
            <a:stretch>
              <a:fillRect/>
            </a:stretch>
          </p:blipFill>
          <p:spPr>
            <a:xfrm>
              <a:off x="7229475" y="0"/>
              <a:ext cx="4962525" cy="6857724"/>
            </a:xfrm>
            <a:prstGeom prst="rect">
              <a:avLst/>
            </a:prstGeom>
          </p:spPr>
        </p:pic>
      </p:grpSp>
    </p:spTree>
    <p:extLst>
      <p:ext uri="{BB962C8B-B14F-4D97-AF65-F5344CB8AC3E}">
        <p14:creationId xmlns:p14="http://schemas.microsoft.com/office/powerpoint/2010/main" val="1053358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AA4F-2F54-9528-CDEA-F0783F01CA1C}"/>
              </a:ext>
            </a:extLst>
          </p:cNvPr>
          <p:cNvSpPr>
            <a:spLocks noGrp="1"/>
          </p:cNvSpPr>
          <p:nvPr>
            <p:ph type="title"/>
          </p:nvPr>
        </p:nvSpPr>
        <p:spPr>
          <a:xfrm>
            <a:off x="1828800" y="304800"/>
            <a:ext cx="6516052" cy="762000"/>
          </a:xfrm>
        </p:spPr>
        <p:txBody>
          <a:bodyPr/>
          <a:lstStyle/>
          <a:p>
            <a:pPr algn="ctr"/>
            <a:r>
              <a:rPr lang="en-IN" dirty="0">
                <a:latin typeface="Times New Roman" panose="02020603050405020304" pitchFamily="18" charset="0"/>
                <a:cs typeface="Times New Roman" panose="02020603050405020304" pitchFamily="18" charset="0"/>
              </a:rPr>
              <a:t>Agenda of the presentation</a:t>
            </a:r>
          </a:p>
        </p:txBody>
      </p:sp>
      <p:sp>
        <p:nvSpPr>
          <p:cNvPr id="3" name="TextBox 2">
            <a:extLst>
              <a:ext uri="{FF2B5EF4-FFF2-40B4-BE49-F238E27FC236}">
                <a16:creationId xmlns:a16="http://schemas.microsoft.com/office/drawing/2014/main" id="{6CCA4F11-CFEF-C5F3-1DF2-314EC6BAF1D3}"/>
              </a:ext>
            </a:extLst>
          </p:cNvPr>
          <p:cNvSpPr txBox="1"/>
          <p:nvPr/>
        </p:nvSpPr>
        <p:spPr>
          <a:xfrm>
            <a:off x="762000" y="1600200"/>
            <a:ext cx="7848600" cy="4524315"/>
          </a:xfrm>
          <a:prstGeom prst="rect">
            <a:avLst/>
          </a:prstGeom>
          <a:noFill/>
        </p:spPr>
        <p:txBody>
          <a:bodyPr wrap="square" rtlCol="0">
            <a:spAutoFit/>
          </a:bodyPr>
          <a:lstStyle/>
          <a:p>
            <a:pPr marL="457200" indent="-457200" algn="just">
              <a:buAutoNum type="arabicPeriod"/>
            </a:pPr>
            <a:r>
              <a:rPr lang="en-IN" sz="2400" dirty="0">
                <a:solidFill>
                  <a:schemeClr val="bg1"/>
                </a:solidFill>
                <a:latin typeface="Times New Roman" panose="02020603050405020304" pitchFamily="18" charset="0"/>
                <a:cs typeface="Times New Roman" panose="02020603050405020304" pitchFamily="18" charset="0"/>
              </a:rPr>
              <a:t>Objective of this Internship</a:t>
            </a:r>
          </a:p>
          <a:p>
            <a:pPr marL="457200" indent="-457200" algn="just">
              <a:buAutoNum type="arabicPeriod"/>
            </a:pPr>
            <a:r>
              <a:rPr lang="en-IN" sz="2400" dirty="0">
                <a:solidFill>
                  <a:schemeClr val="bg1"/>
                </a:solidFill>
                <a:latin typeface="Times New Roman" panose="02020603050405020304" pitchFamily="18" charset="0"/>
                <a:cs typeface="Times New Roman" panose="02020603050405020304" pitchFamily="18" charset="0"/>
              </a:rPr>
              <a:t>Organization information</a:t>
            </a:r>
          </a:p>
          <a:p>
            <a:pPr marL="457200" indent="-457200" algn="just">
              <a:buAutoNum type="arabicPeriod"/>
            </a:pPr>
            <a:r>
              <a:rPr lang="en-IN" sz="2400" dirty="0">
                <a:solidFill>
                  <a:schemeClr val="bg1"/>
                </a:solidFill>
                <a:latin typeface="Times New Roman" panose="02020603050405020304" pitchFamily="18" charset="0"/>
                <a:cs typeface="Times New Roman" panose="02020603050405020304" pitchFamily="18" charset="0"/>
              </a:rPr>
              <a:t>Various Domains, I worked</a:t>
            </a:r>
          </a:p>
          <a:p>
            <a:pPr lvl="1" algn="just"/>
            <a:r>
              <a:rPr lang="en-IN" sz="2400" dirty="0">
                <a:solidFill>
                  <a:schemeClr val="bg1"/>
                </a:solidFill>
                <a:latin typeface="Times New Roman" panose="02020603050405020304" pitchFamily="18" charset="0"/>
                <a:cs typeface="Times New Roman" panose="02020603050405020304" pitchFamily="18" charset="0"/>
              </a:rPr>
              <a:t>             1. ESP 32 WDM Ver 2.0</a:t>
            </a:r>
          </a:p>
          <a:p>
            <a:pPr lvl="1" algn="just"/>
            <a:r>
              <a:rPr lang="en-IN" sz="2400" dirty="0">
                <a:solidFill>
                  <a:schemeClr val="bg1"/>
                </a:solidFill>
                <a:latin typeface="Times New Roman" panose="02020603050405020304" pitchFamily="18" charset="0"/>
                <a:cs typeface="Times New Roman" panose="02020603050405020304" pitchFamily="18" charset="0"/>
              </a:rPr>
              <a:t>	 2. STM 32</a:t>
            </a:r>
          </a:p>
          <a:p>
            <a:pPr lvl="1" algn="just"/>
            <a:r>
              <a:rPr lang="en-IN" sz="2400" dirty="0">
                <a:solidFill>
                  <a:schemeClr val="bg1"/>
                </a:solidFill>
                <a:latin typeface="Times New Roman" panose="02020603050405020304" pitchFamily="18" charset="0"/>
                <a:cs typeface="Times New Roman" panose="02020603050405020304" pitchFamily="18" charset="0"/>
              </a:rPr>
              <a:t>	 3. STM 32 Development Model</a:t>
            </a:r>
          </a:p>
          <a:p>
            <a:pPr lvl="1" algn="just"/>
            <a:r>
              <a:rPr lang="en-IN" sz="2400" dirty="0">
                <a:solidFill>
                  <a:schemeClr val="bg1"/>
                </a:solidFill>
                <a:latin typeface="Times New Roman" panose="02020603050405020304" pitchFamily="18" charset="0"/>
                <a:cs typeface="Times New Roman" panose="02020603050405020304" pitchFamily="18" charset="0"/>
              </a:rPr>
              <a:t> </a:t>
            </a:r>
          </a:p>
          <a:p>
            <a:pPr marL="457200" indent="-457200" algn="just">
              <a:buAutoNum type="arabicPeriod"/>
            </a:pPr>
            <a:r>
              <a:rPr lang="en-IN" sz="2400" dirty="0">
                <a:solidFill>
                  <a:schemeClr val="bg1"/>
                </a:solidFill>
                <a:latin typeface="Times New Roman" panose="02020603050405020304" pitchFamily="18" charset="0"/>
                <a:cs typeface="Times New Roman" panose="02020603050405020304" pitchFamily="18" charset="0"/>
              </a:rPr>
              <a:t>Communication Protocol.</a:t>
            </a:r>
          </a:p>
          <a:p>
            <a:pPr marL="457200" indent="-457200" algn="just">
              <a:buAutoNum type="arabicPeriod"/>
            </a:pPr>
            <a:r>
              <a:rPr lang="en-IN" sz="2400" dirty="0">
                <a:solidFill>
                  <a:schemeClr val="bg1"/>
                </a:solidFill>
                <a:latin typeface="Times New Roman" panose="02020603050405020304" pitchFamily="18" charset="0"/>
                <a:cs typeface="Times New Roman" panose="02020603050405020304" pitchFamily="18" charset="0"/>
              </a:rPr>
              <a:t>Lora Wan Technology.</a:t>
            </a:r>
          </a:p>
          <a:p>
            <a:pPr marL="457200" indent="-457200" algn="just">
              <a:buAutoNum type="arabicPeriod"/>
            </a:pPr>
            <a:r>
              <a:rPr lang="en-IN" sz="2400" dirty="0">
                <a:solidFill>
                  <a:schemeClr val="bg1"/>
                </a:solidFill>
                <a:latin typeface="Times New Roman" panose="02020603050405020304" pitchFamily="18" charset="0"/>
                <a:cs typeface="Times New Roman" panose="02020603050405020304" pitchFamily="18" charset="0"/>
              </a:rPr>
              <a:t>Experience Gained.</a:t>
            </a:r>
          </a:p>
          <a:p>
            <a:pPr marL="457200" indent="-457200" algn="just">
              <a:buAutoNum type="arabicPeriod"/>
            </a:pPr>
            <a:r>
              <a:rPr lang="en-IN" sz="2400" dirty="0">
                <a:solidFill>
                  <a:schemeClr val="bg1"/>
                </a:solidFill>
                <a:latin typeface="Times New Roman" panose="02020603050405020304" pitchFamily="18" charset="0"/>
                <a:cs typeface="Times New Roman" panose="02020603050405020304" pitchFamily="18" charset="0"/>
              </a:rPr>
              <a:t>Summary.</a:t>
            </a:r>
          </a:p>
          <a:p>
            <a:pPr marL="457200" indent="-457200" algn="just">
              <a:buAutoNum type="arabicPeriod"/>
            </a:pP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784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A70B-40E9-3BCE-AE39-B4D81BF7C53D}"/>
              </a:ext>
            </a:extLst>
          </p:cNvPr>
          <p:cNvSpPr>
            <a:spLocks noGrp="1"/>
          </p:cNvSpPr>
          <p:nvPr>
            <p:ph type="title"/>
          </p:nvPr>
        </p:nvSpPr>
        <p:spPr>
          <a:xfrm>
            <a:off x="725487" y="304418"/>
            <a:ext cx="6516052" cy="6432530"/>
          </a:xfrm>
        </p:spPr>
        <p:txBody>
          <a:bodyPr/>
          <a:lstStyle/>
          <a:p>
            <a:r>
              <a:rPr lang="en-US" sz="2000" b="1" dirty="0">
                <a:latin typeface="Times New Roman" panose="02020603050405020304" pitchFamily="18" charset="0"/>
                <a:cs typeface="Times New Roman" panose="02020603050405020304" pitchFamily="18" charset="0"/>
              </a:rPr>
              <a:t>Objective: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During my internship at </a:t>
            </a:r>
            <a:r>
              <a:rPr lang="en-US" sz="1800" dirty="0" err="1">
                <a:latin typeface="Times New Roman" panose="02020603050405020304" pitchFamily="18" charset="0"/>
                <a:cs typeface="Times New Roman" panose="02020603050405020304" pitchFamily="18" charset="0"/>
              </a:rPr>
              <a:t>Enthu</a:t>
            </a:r>
            <a:r>
              <a:rPr lang="en-US" sz="1800" dirty="0">
                <a:latin typeface="Times New Roman" panose="02020603050405020304" pitchFamily="18" charset="0"/>
                <a:cs typeface="Times New Roman" panose="02020603050405020304" pitchFamily="18" charset="0"/>
              </a:rPr>
              <a:t> Technology Solutions India Pvt Ltd, my objective was to study various aspects related to IOT such as Sensor interfacing with ESP32,Sensor interfacing with STM32 and Sensor interfacing with </a:t>
            </a:r>
            <a:r>
              <a:rPr lang="en-US" sz="1800" dirty="0" err="1">
                <a:latin typeface="Times New Roman" panose="02020603050405020304" pitchFamily="18" charset="0"/>
                <a:cs typeface="Times New Roman" panose="02020603050405020304" pitchFamily="18" charset="0"/>
              </a:rPr>
              <a:t>LoRaWAN</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LoRaWAN</a:t>
            </a:r>
            <a:r>
              <a:rPr lang="en-US" sz="1800" dirty="0">
                <a:latin typeface="Times New Roman" panose="02020603050405020304" pitchFamily="18" charset="0"/>
                <a:cs typeface="Times New Roman" panose="02020603050405020304" pitchFamily="18" charset="0"/>
              </a:rPr>
              <a:t> technology, and Other different product of the company. </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Organization Information: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Enthu</a:t>
            </a:r>
            <a:r>
              <a:rPr lang="en-US" sz="1800" dirty="0">
                <a:latin typeface="Times New Roman" panose="02020603050405020304" pitchFamily="18" charset="0"/>
                <a:cs typeface="Times New Roman" panose="02020603050405020304" pitchFamily="18" charset="0"/>
              </a:rPr>
              <a:t> Technology Solutions India Pvt. Ltd. is an ISO-Certified Organization founded by a group of young Entrepreneurs in 2007 and incorporated as a Private Limited Company in 2015. We offer best-in-class end-to-end Product Design, Development, and Manufacturing services for Embedded and IoT products. As a product development R&amp;D company, we have in-house Hardware Design and Prototyping, Software Development, EMS Assembly, Enclosure Design &amp; Manufacturing, IoT Cloud based Web &amp; Mobile App Development, product testing, and Deployment.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VIT has signed a MoU with </a:t>
            </a:r>
            <a:r>
              <a:rPr lang="en-US" sz="1800" dirty="0" err="1">
                <a:latin typeface="Times New Roman" panose="02020603050405020304" pitchFamily="18" charset="0"/>
                <a:cs typeface="Times New Roman" panose="02020603050405020304" pitchFamily="18" charset="0"/>
              </a:rPr>
              <a:t>Enthu</a:t>
            </a:r>
            <a:r>
              <a:rPr lang="en-US" sz="1800" dirty="0">
                <a:latin typeface="Times New Roman" panose="02020603050405020304" pitchFamily="18" charset="0"/>
                <a:cs typeface="Times New Roman" panose="02020603050405020304" pitchFamily="18" charset="0"/>
              </a:rPr>
              <a:t> technology. VIT is client of </a:t>
            </a:r>
            <a:r>
              <a:rPr lang="en-US" sz="1800" dirty="0" err="1">
                <a:latin typeface="Times New Roman" panose="02020603050405020304" pitchFamily="18" charset="0"/>
                <a:cs typeface="Times New Roman" panose="02020603050405020304" pitchFamily="18" charset="0"/>
              </a:rPr>
              <a:t>Enthu</a:t>
            </a:r>
            <a:r>
              <a:rPr lang="en-US" sz="1800" dirty="0">
                <a:latin typeface="Times New Roman" panose="02020603050405020304" pitchFamily="18" charset="0"/>
                <a:cs typeface="Times New Roman" panose="02020603050405020304" pitchFamily="18" charset="0"/>
              </a:rPr>
              <a:t> technologies. </a:t>
            </a:r>
            <a:r>
              <a:rPr lang="en-US" sz="1800" dirty="0" err="1">
                <a:latin typeface="Times New Roman" panose="02020603050405020304" pitchFamily="18" charset="0"/>
                <a:cs typeface="Times New Roman" panose="02020603050405020304" pitchFamily="18" charset="0"/>
              </a:rPr>
              <a:t>Enthu</a:t>
            </a:r>
            <a:r>
              <a:rPr lang="en-US" sz="1800" dirty="0">
                <a:latin typeface="Times New Roman" panose="02020603050405020304" pitchFamily="18" charset="0"/>
                <a:cs typeface="Times New Roman" panose="02020603050405020304" pitchFamily="18" charset="0"/>
              </a:rPr>
              <a:t> Academic Solutions (EAS) is an academic division of </a:t>
            </a:r>
            <a:r>
              <a:rPr lang="en-US" sz="1800" dirty="0" err="1">
                <a:latin typeface="Times New Roman" panose="02020603050405020304" pitchFamily="18" charset="0"/>
                <a:cs typeface="Times New Roman" panose="02020603050405020304" pitchFamily="18" charset="0"/>
              </a:rPr>
              <a:t>Enthu</a:t>
            </a:r>
            <a:r>
              <a:rPr lang="en-US" sz="1800" dirty="0">
                <a:latin typeface="Times New Roman" panose="02020603050405020304" pitchFamily="18" charset="0"/>
                <a:cs typeface="Times New Roman" panose="02020603050405020304" pitchFamily="18" charset="0"/>
              </a:rPr>
              <a:t> Technology Solutions has taken part in implementation of project based learning. </a:t>
            </a:r>
            <a:r>
              <a:rPr lang="en-US" sz="1800" dirty="0" err="1">
                <a:latin typeface="Times New Roman" panose="02020603050405020304" pitchFamily="18" charset="0"/>
                <a:cs typeface="Times New Roman" panose="02020603050405020304" pitchFamily="18" charset="0"/>
              </a:rPr>
              <a:t>Enthu</a:t>
            </a:r>
            <a:r>
              <a:rPr lang="en-US" sz="1800" dirty="0">
                <a:latin typeface="Times New Roman" panose="02020603050405020304" pitchFamily="18" charset="0"/>
                <a:cs typeface="Times New Roman" panose="02020603050405020304" pitchFamily="18" charset="0"/>
              </a:rPr>
              <a:t> tech established a Modern Industrial grade Laboratories with smart campus Infrastructure at PRP 108 in VIT.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412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sp>
          <p:nvSpPr>
            <p:cNvPr id="4" name="object 4"/>
            <p:cNvSpPr/>
            <p:nvPr/>
          </p:nvSpPr>
          <p:spPr>
            <a:xfrm>
              <a:off x="8715375" y="1457325"/>
              <a:ext cx="3476625" cy="829310"/>
            </a:xfrm>
            <a:custGeom>
              <a:avLst/>
              <a:gdLst/>
              <a:ahLst/>
              <a:cxnLst/>
              <a:rect l="l" t="t" r="r" b="b"/>
              <a:pathLst>
                <a:path w="3476625" h="829310">
                  <a:moveTo>
                    <a:pt x="3474847" y="0"/>
                  </a:moveTo>
                  <a:lnTo>
                    <a:pt x="3361435" y="38353"/>
                  </a:lnTo>
                  <a:lnTo>
                    <a:pt x="3247771" y="75946"/>
                  </a:lnTo>
                  <a:lnTo>
                    <a:pt x="3134105" y="113029"/>
                  </a:lnTo>
                  <a:lnTo>
                    <a:pt x="2905252" y="182625"/>
                  </a:lnTo>
                  <a:lnTo>
                    <a:pt x="2790698" y="216535"/>
                  </a:lnTo>
                  <a:lnTo>
                    <a:pt x="2677159" y="248285"/>
                  </a:lnTo>
                  <a:lnTo>
                    <a:pt x="2561335" y="279526"/>
                  </a:lnTo>
                  <a:lnTo>
                    <a:pt x="2446528" y="310007"/>
                  </a:lnTo>
                  <a:lnTo>
                    <a:pt x="2218435" y="367538"/>
                  </a:lnTo>
                  <a:lnTo>
                    <a:pt x="2105279" y="394715"/>
                  </a:lnTo>
                  <a:lnTo>
                    <a:pt x="1878202" y="446150"/>
                  </a:lnTo>
                  <a:lnTo>
                    <a:pt x="1766061" y="470662"/>
                  </a:lnTo>
                  <a:lnTo>
                    <a:pt x="1654936" y="493775"/>
                  </a:lnTo>
                  <a:lnTo>
                    <a:pt x="1432559" y="538352"/>
                  </a:lnTo>
                  <a:lnTo>
                    <a:pt x="1214247" y="579374"/>
                  </a:lnTo>
                  <a:lnTo>
                    <a:pt x="1106170" y="598677"/>
                  </a:lnTo>
                  <a:lnTo>
                    <a:pt x="998981" y="616712"/>
                  </a:lnTo>
                  <a:lnTo>
                    <a:pt x="893191" y="635126"/>
                  </a:lnTo>
                  <a:lnTo>
                    <a:pt x="788289" y="651763"/>
                  </a:lnTo>
                  <a:lnTo>
                    <a:pt x="482473" y="698119"/>
                  </a:lnTo>
                  <a:lnTo>
                    <a:pt x="188214" y="737997"/>
                  </a:lnTo>
                  <a:lnTo>
                    <a:pt x="0" y="760984"/>
                  </a:lnTo>
                  <a:lnTo>
                    <a:pt x="42164" y="827277"/>
                  </a:lnTo>
                  <a:lnTo>
                    <a:pt x="68566" y="828056"/>
                  </a:lnTo>
                  <a:lnTo>
                    <a:pt x="96676" y="828537"/>
                  </a:lnTo>
                  <a:lnTo>
                    <a:pt x="126449" y="828725"/>
                  </a:lnTo>
                  <a:lnTo>
                    <a:pt x="157839" y="828626"/>
                  </a:lnTo>
                  <a:lnTo>
                    <a:pt x="225290" y="827593"/>
                  </a:lnTo>
                  <a:lnTo>
                    <a:pt x="298664" y="825481"/>
                  </a:lnTo>
                  <a:lnTo>
                    <a:pt x="377597" y="822337"/>
                  </a:lnTo>
                  <a:lnTo>
                    <a:pt x="461727" y="818206"/>
                  </a:lnTo>
                  <a:lnTo>
                    <a:pt x="550689" y="813133"/>
                  </a:lnTo>
                  <a:lnTo>
                    <a:pt x="644119" y="807165"/>
                  </a:lnTo>
                  <a:lnTo>
                    <a:pt x="741655" y="800347"/>
                  </a:lnTo>
                  <a:lnTo>
                    <a:pt x="894858" y="788625"/>
                  </a:lnTo>
                  <a:lnTo>
                    <a:pt x="1055251" y="775247"/>
                  </a:lnTo>
                  <a:lnTo>
                    <a:pt x="1221606" y="760365"/>
                  </a:lnTo>
                  <a:lnTo>
                    <a:pt x="1392695" y="744135"/>
                  </a:lnTo>
                  <a:lnTo>
                    <a:pt x="1567291" y="726709"/>
                  </a:lnTo>
                  <a:lnTo>
                    <a:pt x="1744165" y="708242"/>
                  </a:lnTo>
                  <a:lnTo>
                    <a:pt x="1922091" y="688888"/>
                  </a:lnTo>
                  <a:lnTo>
                    <a:pt x="2158839" y="661966"/>
                  </a:lnTo>
                  <a:lnTo>
                    <a:pt x="2392363" y="634105"/>
                  </a:lnTo>
                  <a:lnTo>
                    <a:pt x="2619754" y="605668"/>
                  </a:lnTo>
                  <a:lnTo>
                    <a:pt x="2784521" y="584182"/>
                  </a:lnTo>
                  <a:lnTo>
                    <a:pt x="2942974" y="562731"/>
                  </a:lnTo>
                  <a:lnTo>
                    <a:pt x="3093884" y="541468"/>
                  </a:lnTo>
                  <a:lnTo>
                    <a:pt x="3236024" y="520549"/>
                  </a:lnTo>
                  <a:lnTo>
                    <a:pt x="3368167" y="500125"/>
                  </a:lnTo>
                  <a:lnTo>
                    <a:pt x="3476625" y="482091"/>
                  </a:lnTo>
                  <a:lnTo>
                    <a:pt x="3476625" y="12953"/>
                  </a:lnTo>
                  <a:lnTo>
                    <a:pt x="3474847" y="0"/>
                  </a:lnTo>
                  <a:close/>
                </a:path>
              </a:pathLst>
            </a:custGeom>
            <a:solidFill>
              <a:srgbClr val="FFFFFF">
                <a:alpha val="19999"/>
              </a:srgbClr>
            </a:solidFill>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362267" rIns="0" bIns="0" rtlCol="0">
            <a:spAutoFit/>
          </a:bodyPr>
          <a:lstStyle/>
          <a:p>
            <a:pPr marL="15240">
              <a:lnSpc>
                <a:spcPct val="100000"/>
              </a:lnSpc>
              <a:spcBef>
                <a:spcPts val="105"/>
              </a:spcBef>
            </a:pPr>
            <a:r>
              <a:rPr spc="-75" dirty="0"/>
              <a:t>INTERNET</a:t>
            </a:r>
            <a:r>
              <a:rPr spc="-160" dirty="0"/>
              <a:t> </a:t>
            </a:r>
            <a:r>
              <a:rPr spc="325" dirty="0"/>
              <a:t>OF</a:t>
            </a:r>
            <a:r>
              <a:rPr spc="-175" dirty="0"/>
              <a:t> </a:t>
            </a:r>
            <a:r>
              <a:rPr spc="35" dirty="0"/>
              <a:t>THINGS(IOT)</a:t>
            </a:r>
          </a:p>
        </p:txBody>
      </p:sp>
      <p:grpSp>
        <p:nvGrpSpPr>
          <p:cNvPr id="6" name="object 6"/>
          <p:cNvGrpSpPr/>
          <p:nvPr/>
        </p:nvGrpSpPr>
        <p:grpSpPr>
          <a:xfrm>
            <a:off x="0" y="0"/>
            <a:ext cx="12192000" cy="6858000"/>
            <a:chOff x="0" y="0"/>
            <a:chExt cx="12192000" cy="6858000"/>
          </a:xfrm>
        </p:grpSpPr>
        <p:pic>
          <p:nvPicPr>
            <p:cNvPr id="7" name="object 7"/>
            <p:cNvPicPr/>
            <p:nvPr/>
          </p:nvPicPr>
          <p:blipFill>
            <a:blip r:embed="rId3" cstate="print"/>
            <a:stretch>
              <a:fillRect/>
            </a:stretch>
          </p:blipFill>
          <p:spPr>
            <a:xfrm>
              <a:off x="10391775" y="0"/>
              <a:ext cx="776287" cy="1214374"/>
            </a:xfrm>
            <a:prstGeom prst="rect">
              <a:avLst/>
            </a:prstGeom>
          </p:spPr>
        </p:pic>
        <p:sp>
          <p:nvSpPr>
            <p:cNvPr id="8" name="object 8"/>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sp>
          <p:nvSpPr>
            <p:cNvPr id="9" name="object 9"/>
            <p:cNvSpPr/>
            <p:nvPr/>
          </p:nvSpPr>
          <p:spPr>
            <a:xfrm>
              <a:off x="0" y="1762125"/>
              <a:ext cx="12192000" cy="5095875"/>
            </a:xfrm>
            <a:custGeom>
              <a:avLst/>
              <a:gdLst/>
              <a:ahLst/>
              <a:cxnLst/>
              <a:rect l="l" t="t" r="r" b="b"/>
              <a:pathLst>
                <a:path w="12192000" h="5095875">
                  <a:moveTo>
                    <a:pt x="0" y="0"/>
                  </a:moveTo>
                  <a:lnTo>
                    <a:pt x="0" y="5095875"/>
                  </a:lnTo>
                  <a:lnTo>
                    <a:pt x="12191999" y="5095875"/>
                  </a:lnTo>
                  <a:lnTo>
                    <a:pt x="12191999" y="2802382"/>
                  </a:lnTo>
                  <a:lnTo>
                    <a:pt x="12191618" y="2802382"/>
                  </a:lnTo>
                  <a:lnTo>
                    <a:pt x="12191618" y="2109470"/>
                  </a:lnTo>
                  <a:lnTo>
                    <a:pt x="12191237" y="2109470"/>
                  </a:lnTo>
                  <a:lnTo>
                    <a:pt x="12191237" y="2412"/>
                  </a:lnTo>
                  <a:lnTo>
                    <a:pt x="11914504" y="54610"/>
                  </a:lnTo>
                  <a:lnTo>
                    <a:pt x="11639041" y="104394"/>
                  </a:lnTo>
                  <a:lnTo>
                    <a:pt x="11362308" y="153035"/>
                  </a:lnTo>
                  <a:lnTo>
                    <a:pt x="11084305" y="194817"/>
                  </a:lnTo>
                  <a:lnTo>
                    <a:pt x="10807572" y="236854"/>
                  </a:lnTo>
                  <a:lnTo>
                    <a:pt x="10529569" y="276098"/>
                  </a:lnTo>
                  <a:lnTo>
                    <a:pt x="10255249" y="309625"/>
                  </a:lnTo>
                  <a:lnTo>
                    <a:pt x="9977373" y="341502"/>
                  </a:lnTo>
                  <a:lnTo>
                    <a:pt x="9700640" y="370586"/>
                  </a:lnTo>
                  <a:lnTo>
                    <a:pt x="9428733" y="395859"/>
                  </a:lnTo>
                  <a:lnTo>
                    <a:pt x="9153270" y="421004"/>
                  </a:lnTo>
                  <a:lnTo>
                    <a:pt x="8881363" y="442087"/>
                  </a:lnTo>
                  <a:lnTo>
                    <a:pt x="8609456" y="458597"/>
                  </a:lnTo>
                  <a:lnTo>
                    <a:pt x="8338819" y="475741"/>
                  </a:lnTo>
                  <a:lnTo>
                    <a:pt x="8070595" y="490092"/>
                  </a:lnTo>
                  <a:lnTo>
                    <a:pt x="7804911" y="500252"/>
                  </a:lnTo>
                  <a:lnTo>
                    <a:pt x="7539100" y="509015"/>
                  </a:lnTo>
                  <a:lnTo>
                    <a:pt x="7275702" y="517398"/>
                  </a:lnTo>
                  <a:lnTo>
                    <a:pt x="7016114" y="521208"/>
                  </a:lnTo>
                  <a:lnTo>
                    <a:pt x="6756399" y="525399"/>
                  </a:lnTo>
                  <a:lnTo>
                    <a:pt x="6500367" y="527558"/>
                  </a:lnTo>
                  <a:lnTo>
                    <a:pt x="6246748" y="525399"/>
                  </a:lnTo>
                  <a:lnTo>
                    <a:pt x="5995669" y="525399"/>
                  </a:lnTo>
                  <a:lnTo>
                    <a:pt x="5747003" y="521208"/>
                  </a:lnTo>
                  <a:lnTo>
                    <a:pt x="5261736" y="509015"/>
                  </a:lnTo>
                  <a:lnTo>
                    <a:pt x="5025262" y="502285"/>
                  </a:lnTo>
                  <a:lnTo>
                    <a:pt x="4789931" y="492125"/>
                  </a:lnTo>
                  <a:lnTo>
                    <a:pt x="4558283" y="481329"/>
                  </a:lnTo>
                  <a:lnTo>
                    <a:pt x="4331588" y="471550"/>
                  </a:lnTo>
                  <a:lnTo>
                    <a:pt x="3888993" y="443864"/>
                  </a:lnTo>
                  <a:lnTo>
                    <a:pt x="3464813" y="414400"/>
                  </a:lnTo>
                  <a:lnTo>
                    <a:pt x="3057524" y="383539"/>
                  </a:lnTo>
                  <a:lnTo>
                    <a:pt x="2672333" y="349630"/>
                  </a:lnTo>
                  <a:lnTo>
                    <a:pt x="2304160" y="314198"/>
                  </a:lnTo>
                  <a:lnTo>
                    <a:pt x="1962784" y="276098"/>
                  </a:lnTo>
                  <a:lnTo>
                    <a:pt x="1642109" y="238505"/>
                  </a:lnTo>
                  <a:lnTo>
                    <a:pt x="1347088" y="201040"/>
                  </a:lnTo>
                  <a:lnTo>
                    <a:pt x="1076489" y="165735"/>
                  </a:lnTo>
                  <a:lnTo>
                    <a:pt x="836319" y="132079"/>
                  </a:lnTo>
                  <a:lnTo>
                    <a:pt x="436447" y="73533"/>
                  </a:lnTo>
                  <a:lnTo>
                    <a:pt x="282840" y="48387"/>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647699" y="2809875"/>
              <a:ext cx="10896600" cy="971550"/>
            </a:xfrm>
            <a:custGeom>
              <a:avLst/>
              <a:gdLst/>
              <a:ahLst/>
              <a:cxnLst/>
              <a:rect l="l" t="t" r="r" b="b"/>
              <a:pathLst>
                <a:path w="10896600" h="971550">
                  <a:moveTo>
                    <a:pt x="10799445" y="0"/>
                  </a:moveTo>
                  <a:lnTo>
                    <a:pt x="97154" y="0"/>
                  </a:lnTo>
                  <a:lnTo>
                    <a:pt x="59337" y="7643"/>
                  </a:lnTo>
                  <a:lnTo>
                    <a:pt x="28455" y="28479"/>
                  </a:lnTo>
                  <a:lnTo>
                    <a:pt x="7634" y="59364"/>
                  </a:lnTo>
                  <a:lnTo>
                    <a:pt x="0" y="97154"/>
                  </a:lnTo>
                  <a:lnTo>
                    <a:pt x="0" y="874394"/>
                  </a:lnTo>
                  <a:lnTo>
                    <a:pt x="7634" y="912185"/>
                  </a:lnTo>
                  <a:lnTo>
                    <a:pt x="28455" y="943070"/>
                  </a:lnTo>
                  <a:lnTo>
                    <a:pt x="59337" y="963906"/>
                  </a:lnTo>
                  <a:lnTo>
                    <a:pt x="97154" y="971550"/>
                  </a:lnTo>
                  <a:lnTo>
                    <a:pt x="10799445" y="971550"/>
                  </a:lnTo>
                  <a:lnTo>
                    <a:pt x="10837235" y="963906"/>
                  </a:lnTo>
                  <a:lnTo>
                    <a:pt x="10868120" y="943070"/>
                  </a:lnTo>
                  <a:lnTo>
                    <a:pt x="10888956" y="912185"/>
                  </a:lnTo>
                  <a:lnTo>
                    <a:pt x="10896600" y="874394"/>
                  </a:lnTo>
                  <a:lnTo>
                    <a:pt x="10896600" y="97154"/>
                  </a:lnTo>
                  <a:lnTo>
                    <a:pt x="10888956" y="59364"/>
                  </a:lnTo>
                  <a:lnTo>
                    <a:pt x="10868120" y="28479"/>
                  </a:lnTo>
                  <a:lnTo>
                    <a:pt x="10837235" y="7643"/>
                  </a:lnTo>
                  <a:lnTo>
                    <a:pt x="10799445" y="0"/>
                  </a:lnTo>
                  <a:close/>
                </a:path>
              </a:pathLst>
            </a:custGeom>
            <a:solidFill>
              <a:srgbClr val="F1F1F1"/>
            </a:solidFill>
          </p:spPr>
          <p:txBody>
            <a:bodyPr wrap="square" lIns="0" tIns="0" rIns="0" bIns="0" rtlCol="0"/>
            <a:lstStyle/>
            <a:p>
              <a:endParaRPr/>
            </a:p>
          </p:txBody>
        </p:sp>
        <p:pic>
          <p:nvPicPr>
            <p:cNvPr id="11" name="object 11"/>
            <p:cNvPicPr/>
            <p:nvPr/>
          </p:nvPicPr>
          <p:blipFill>
            <a:blip r:embed="rId4" cstate="print"/>
            <a:stretch>
              <a:fillRect/>
            </a:stretch>
          </p:blipFill>
          <p:spPr>
            <a:xfrm>
              <a:off x="1055848" y="3109383"/>
              <a:ext cx="122608" cy="217715"/>
            </a:xfrm>
            <a:prstGeom prst="rect">
              <a:avLst/>
            </a:prstGeom>
          </p:spPr>
        </p:pic>
        <p:pic>
          <p:nvPicPr>
            <p:cNvPr id="12" name="object 12"/>
            <p:cNvPicPr/>
            <p:nvPr/>
          </p:nvPicPr>
          <p:blipFill>
            <a:blip r:embed="rId5" cstate="print"/>
            <a:stretch>
              <a:fillRect/>
            </a:stretch>
          </p:blipFill>
          <p:spPr>
            <a:xfrm>
              <a:off x="1241136" y="3109383"/>
              <a:ext cx="122608" cy="217715"/>
            </a:xfrm>
            <a:prstGeom prst="rect">
              <a:avLst/>
            </a:prstGeom>
          </p:spPr>
        </p:pic>
        <p:sp>
          <p:nvSpPr>
            <p:cNvPr id="13" name="object 13"/>
            <p:cNvSpPr/>
            <p:nvPr/>
          </p:nvSpPr>
          <p:spPr>
            <a:xfrm>
              <a:off x="1022859" y="3196250"/>
              <a:ext cx="374015" cy="286385"/>
            </a:xfrm>
            <a:custGeom>
              <a:avLst/>
              <a:gdLst/>
              <a:ahLst/>
              <a:cxnLst/>
              <a:rect l="l" t="t" r="r" b="b"/>
              <a:pathLst>
                <a:path w="374015" h="286385">
                  <a:moveTo>
                    <a:pt x="351881" y="175932"/>
                  </a:moveTo>
                  <a:lnTo>
                    <a:pt x="21992" y="175931"/>
                  </a:lnTo>
                  <a:lnTo>
                    <a:pt x="0" y="197923"/>
                  </a:lnTo>
                  <a:lnTo>
                    <a:pt x="0" y="263898"/>
                  </a:lnTo>
                  <a:lnTo>
                    <a:pt x="351881" y="285889"/>
                  </a:lnTo>
                  <a:lnTo>
                    <a:pt x="360421" y="284154"/>
                  </a:lnTo>
                  <a:lnTo>
                    <a:pt x="367414" y="279429"/>
                  </a:lnTo>
                  <a:lnTo>
                    <a:pt x="372139" y="272437"/>
                  </a:lnTo>
                  <a:lnTo>
                    <a:pt x="373874" y="263898"/>
                  </a:lnTo>
                  <a:lnTo>
                    <a:pt x="373874" y="252902"/>
                  </a:lnTo>
                  <a:lnTo>
                    <a:pt x="54981" y="252902"/>
                  </a:lnTo>
                  <a:lnTo>
                    <a:pt x="46442" y="251167"/>
                  </a:lnTo>
                  <a:lnTo>
                    <a:pt x="39449" y="246442"/>
                  </a:lnTo>
                  <a:lnTo>
                    <a:pt x="34724" y="239449"/>
                  </a:lnTo>
                  <a:lnTo>
                    <a:pt x="32988" y="230910"/>
                  </a:lnTo>
                  <a:lnTo>
                    <a:pt x="34724" y="222371"/>
                  </a:lnTo>
                  <a:lnTo>
                    <a:pt x="39449" y="215379"/>
                  </a:lnTo>
                  <a:lnTo>
                    <a:pt x="46442" y="210654"/>
                  </a:lnTo>
                  <a:lnTo>
                    <a:pt x="54981" y="208919"/>
                  </a:lnTo>
                  <a:lnTo>
                    <a:pt x="373874" y="208919"/>
                  </a:lnTo>
                  <a:lnTo>
                    <a:pt x="373874" y="197923"/>
                  </a:lnTo>
                  <a:lnTo>
                    <a:pt x="372139" y="189384"/>
                  </a:lnTo>
                  <a:lnTo>
                    <a:pt x="367414" y="182392"/>
                  </a:lnTo>
                  <a:lnTo>
                    <a:pt x="360421" y="177667"/>
                  </a:lnTo>
                  <a:lnTo>
                    <a:pt x="351881" y="175932"/>
                  </a:lnTo>
                  <a:close/>
                </a:path>
                <a:path w="374015" h="286385">
                  <a:moveTo>
                    <a:pt x="373874" y="208919"/>
                  </a:moveTo>
                  <a:lnTo>
                    <a:pt x="54981" y="208919"/>
                  </a:lnTo>
                  <a:lnTo>
                    <a:pt x="63520" y="210654"/>
                  </a:lnTo>
                  <a:lnTo>
                    <a:pt x="70513" y="215379"/>
                  </a:lnTo>
                  <a:lnTo>
                    <a:pt x="75238" y="222371"/>
                  </a:lnTo>
                  <a:lnTo>
                    <a:pt x="76974" y="230910"/>
                  </a:lnTo>
                  <a:lnTo>
                    <a:pt x="75238" y="239449"/>
                  </a:lnTo>
                  <a:lnTo>
                    <a:pt x="70513" y="246442"/>
                  </a:lnTo>
                  <a:lnTo>
                    <a:pt x="63520" y="251167"/>
                  </a:lnTo>
                  <a:lnTo>
                    <a:pt x="54981" y="252902"/>
                  </a:lnTo>
                  <a:lnTo>
                    <a:pt x="373874" y="252902"/>
                  </a:lnTo>
                  <a:lnTo>
                    <a:pt x="373874" y="241906"/>
                  </a:lnTo>
                  <a:lnTo>
                    <a:pt x="158896" y="241906"/>
                  </a:lnTo>
                  <a:lnTo>
                    <a:pt x="153948" y="236958"/>
                  </a:lnTo>
                  <a:lnTo>
                    <a:pt x="153948" y="224863"/>
                  </a:lnTo>
                  <a:lnTo>
                    <a:pt x="158896" y="219915"/>
                  </a:lnTo>
                  <a:lnTo>
                    <a:pt x="373874" y="219915"/>
                  </a:lnTo>
                  <a:lnTo>
                    <a:pt x="373874" y="208919"/>
                  </a:lnTo>
                  <a:close/>
                </a:path>
                <a:path w="374015" h="286385">
                  <a:moveTo>
                    <a:pt x="213878" y="219915"/>
                  </a:moveTo>
                  <a:lnTo>
                    <a:pt x="170992" y="219915"/>
                  </a:lnTo>
                  <a:lnTo>
                    <a:pt x="175940" y="224863"/>
                  </a:lnTo>
                  <a:lnTo>
                    <a:pt x="175940" y="236958"/>
                  </a:lnTo>
                  <a:lnTo>
                    <a:pt x="170992" y="241906"/>
                  </a:lnTo>
                  <a:lnTo>
                    <a:pt x="213878" y="241906"/>
                  </a:lnTo>
                  <a:lnTo>
                    <a:pt x="208929" y="236958"/>
                  </a:lnTo>
                  <a:lnTo>
                    <a:pt x="208929" y="224863"/>
                  </a:lnTo>
                  <a:lnTo>
                    <a:pt x="213878" y="219915"/>
                  </a:lnTo>
                  <a:close/>
                </a:path>
                <a:path w="374015" h="286385">
                  <a:moveTo>
                    <a:pt x="268859" y="219915"/>
                  </a:moveTo>
                  <a:lnTo>
                    <a:pt x="225974" y="219915"/>
                  </a:lnTo>
                  <a:lnTo>
                    <a:pt x="230922" y="224863"/>
                  </a:lnTo>
                  <a:lnTo>
                    <a:pt x="230922" y="236958"/>
                  </a:lnTo>
                  <a:lnTo>
                    <a:pt x="225974" y="241906"/>
                  </a:lnTo>
                  <a:lnTo>
                    <a:pt x="268859" y="241906"/>
                  </a:lnTo>
                  <a:lnTo>
                    <a:pt x="263911" y="236958"/>
                  </a:lnTo>
                  <a:lnTo>
                    <a:pt x="263911" y="224863"/>
                  </a:lnTo>
                  <a:lnTo>
                    <a:pt x="268859" y="219915"/>
                  </a:lnTo>
                  <a:close/>
                </a:path>
                <a:path w="374015" h="286385">
                  <a:moveTo>
                    <a:pt x="323841" y="219915"/>
                  </a:moveTo>
                  <a:lnTo>
                    <a:pt x="280955" y="219915"/>
                  </a:lnTo>
                  <a:lnTo>
                    <a:pt x="285904" y="224863"/>
                  </a:lnTo>
                  <a:lnTo>
                    <a:pt x="285904" y="236958"/>
                  </a:lnTo>
                  <a:lnTo>
                    <a:pt x="280955" y="241906"/>
                  </a:lnTo>
                  <a:lnTo>
                    <a:pt x="323841" y="241906"/>
                  </a:lnTo>
                  <a:lnTo>
                    <a:pt x="318893" y="236958"/>
                  </a:lnTo>
                  <a:lnTo>
                    <a:pt x="318893" y="224863"/>
                  </a:lnTo>
                  <a:lnTo>
                    <a:pt x="323841" y="219915"/>
                  </a:lnTo>
                  <a:close/>
                </a:path>
                <a:path w="374015" h="286385">
                  <a:moveTo>
                    <a:pt x="373874" y="219915"/>
                  </a:moveTo>
                  <a:lnTo>
                    <a:pt x="335937" y="219915"/>
                  </a:lnTo>
                  <a:lnTo>
                    <a:pt x="340885" y="224863"/>
                  </a:lnTo>
                  <a:lnTo>
                    <a:pt x="340885" y="236958"/>
                  </a:lnTo>
                  <a:lnTo>
                    <a:pt x="335937" y="241906"/>
                  </a:lnTo>
                  <a:lnTo>
                    <a:pt x="373874" y="241906"/>
                  </a:lnTo>
                  <a:lnTo>
                    <a:pt x="373874" y="219915"/>
                  </a:lnTo>
                  <a:close/>
                </a:path>
                <a:path w="374015" h="286385">
                  <a:moveTo>
                    <a:pt x="186937" y="0"/>
                  </a:moveTo>
                  <a:lnTo>
                    <a:pt x="178397" y="1735"/>
                  </a:lnTo>
                  <a:lnTo>
                    <a:pt x="171404" y="6459"/>
                  </a:lnTo>
                  <a:lnTo>
                    <a:pt x="166680" y="13452"/>
                  </a:lnTo>
                  <a:lnTo>
                    <a:pt x="164944" y="21991"/>
                  </a:lnTo>
                  <a:lnTo>
                    <a:pt x="164944" y="30238"/>
                  </a:lnTo>
                  <a:lnTo>
                    <a:pt x="169343" y="37385"/>
                  </a:lnTo>
                  <a:lnTo>
                    <a:pt x="175940" y="40684"/>
                  </a:lnTo>
                  <a:lnTo>
                    <a:pt x="175940" y="175932"/>
                  </a:lnTo>
                  <a:lnTo>
                    <a:pt x="197933" y="175932"/>
                  </a:lnTo>
                  <a:lnTo>
                    <a:pt x="197933" y="40684"/>
                  </a:lnTo>
                  <a:lnTo>
                    <a:pt x="204531" y="36835"/>
                  </a:lnTo>
                  <a:lnTo>
                    <a:pt x="208929" y="29688"/>
                  </a:lnTo>
                  <a:lnTo>
                    <a:pt x="208929" y="21991"/>
                  </a:lnTo>
                  <a:lnTo>
                    <a:pt x="207194" y="13452"/>
                  </a:lnTo>
                  <a:lnTo>
                    <a:pt x="202469" y="6460"/>
                  </a:lnTo>
                  <a:lnTo>
                    <a:pt x="195476" y="1735"/>
                  </a:lnTo>
                  <a:lnTo>
                    <a:pt x="186937" y="0"/>
                  </a:lnTo>
                  <a:close/>
                </a:path>
              </a:pathLst>
            </a:custGeom>
            <a:solidFill>
              <a:srgbClr val="53849A"/>
            </a:solidFill>
          </p:spPr>
          <p:txBody>
            <a:bodyPr wrap="square" lIns="0" tIns="0" rIns="0" bIns="0" rtlCol="0"/>
            <a:lstStyle/>
            <a:p>
              <a:endParaRPr/>
            </a:p>
          </p:txBody>
        </p:sp>
      </p:grpSp>
      <p:sp>
        <p:nvSpPr>
          <p:cNvPr id="14" name="object 14"/>
          <p:cNvSpPr txBox="1"/>
          <p:nvPr/>
        </p:nvSpPr>
        <p:spPr>
          <a:xfrm>
            <a:off x="1863725" y="3161665"/>
            <a:ext cx="1858010" cy="265430"/>
          </a:xfrm>
          <a:prstGeom prst="rect">
            <a:avLst/>
          </a:prstGeom>
        </p:spPr>
        <p:txBody>
          <a:bodyPr vert="horz" wrap="square" lIns="0" tIns="15875" rIns="0" bIns="0" rtlCol="0">
            <a:spAutoFit/>
          </a:bodyPr>
          <a:lstStyle/>
          <a:p>
            <a:pPr marL="12700">
              <a:lnSpc>
                <a:spcPct val="100000"/>
              </a:lnSpc>
              <a:spcBef>
                <a:spcPts val="125"/>
              </a:spcBef>
            </a:pPr>
            <a:r>
              <a:rPr sz="1550" spc="-25" dirty="0">
                <a:latin typeface="Trebuchet MS"/>
                <a:cs typeface="Trebuchet MS"/>
              </a:rPr>
              <a:t>INTERNET</a:t>
            </a:r>
            <a:r>
              <a:rPr sz="1550" spc="5" dirty="0">
                <a:latin typeface="Trebuchet MS"/>
                <a:cs typeface="Trebuchet MS"/>
              </a:rPr>
              <a:t> </a:t>
            </a:r>
            <a:r>
              <a:rPr sz="1550" dirty="0">
                <a:latin typeface="Trebuchet MS"/>
                <a:cs typeface="Trebuchet MS"/>
              </a:rPr>
              <a:t>OF</a:t>
            </a:r>
            <a:r>
              <a:rPr sz="1550" spc="-145" dirty="0">
                <a:latin typeface="Trebuchet MS"/>
                <a:cs typeface="Trebuchet MS"/>
              </a:rPr>
              <a:t> </a:t>
            </a:r>
            <a:r>
              <a:rPr sz="1550" spc="-10" dirty="0">
                <a:latin typeface="Trebuchet MS"/>
                <a:cs typeface="Trebuchet MS"/>
              </a:rPr>
              <a:t>THINGS</a:t>
            </a:r>
            <a:endParaRPr sz="1550" dirty="0">
              <a:latin typeface="Trebuchet MS"/>
              <a:cs typeface="Trebuchet MS"/>
            </a:endParaRPr>
          </a:p>
        </p:txBody>
      </p:sp>
      <p:sp>
        <p:nvSpPr>
          <p:cNvPr id="15" name="object 15"/>
          <p:cNvSpPr/>
          <p:nvPr/>
        </p:nvSpPr>
        <p:spPr>
          <a:xfrm>
            <a:off x="1138320" y="4443489"/>
            <a:ext cx="143510" cy="143510"/>
          </a:xfrm>
          <a:custGeom>
            <a:avLst/>
            <a:gdLst/>
            <a:ahLst/>
            <a:cxnLst/>
            <a:rect l="l" t="t" r="r" b="b"/>
            <a:pathLst>
              <a:path w="143509" h="143510">
                <a:moveTo>
                  <a:pt x="142952" y="0"/>
                </a:moveTo>
                <a:lnTo>
                  <a:pt x="0" y="0"/>
                </a:lnTo>
                <a:lnTo>
                  <a:pt x="0" y="142944"/>
                </a:lnTo>
                <a:lnTo>
                  <a:pt x="142952" y="142944"/>
                </a:lnTo>
                <a:lnTo>
                  <a:pt x="142952" y="0"/>
                </a:lnTo>
                <a:close/>
              </a:path>
            </a:pathLst>
          </a:custGeom>
          <a:solidFill>
            <a:srgbClr val="53849A"/>
          </a:solidFill>
        </p:spPr>
        <p:txBody>
          <a:bodyPr wrap="square" lIns="0" tIns="0" rIns="0" bIns="0" rtlCol="0"/>
          <a:lstStyle/>
          <a:p>
            <a:endParaRPr/>
          </a:p>
        </p:txBody>
      </p:sp>
      <p:grpSp>
        <p:nvGrpSpPr>
          <p:cNvPr id="16" name="object 16"/>
          <p:cNvGrpSpPr/>
          <p:nvPr/>
        </p:nvGrpSpPr>
        <p:grpSpPr>
          <a:xfrm>
            <a:off x="647700" y="4029075"/>
            <a:ext cx="10896600" cy="2181225"/>
            <a:chOff x="647700" y="4029075"/>
            <a:chExt cx="10896600" cy="2181225"/>
          </a:xfrm>
        </p:grpSpPr>
        <p:sp>
          <p:nvSpPr>
            <p:cNvPr id="17" name="object 17"/>
            <p:cNvSpPr/>
            <p:nvPr/>
          </p:nvSpPr>
          <p:spPr>
            <a:xfrm>
              <a:off x="647700" y="4029075"/>
              <a:ext cx="10896600" cy="971550"/>
            </a:xfrm>
            <a:custGeom>
              <a:avLst/>
              <a:gdLst/>
              <a:ahLst/>
              <a:cxnLst/>
              <a:rect l="l" t="t" r="r" b="b"/>
              <a:pathLst>
                <a:path w="10896600" h="971550">
                  <a:moveTo>
                    <a:pt x="10799445" y="0"/>
                  </a:moveTo>
                  <a:lnTo>
                    <a:pt x="97154" y="0"/>
                  </a:lnTo>
                  <a:lnTo>
                    <a:pt x="59337" y="7643"/>
                  </a:lnTo>
                  <a:lnTo>
                    <a:pt x="28455" y="28479"/>
                  </a:lnTo>
                  <a:lnTo>
                    <a:pt x="7634" y="59364"/>
                  </a:lnTo>
                  <a:lnTo>
                    <a:pt x="0" y="97155"/>
                  </a:lnTo>
                  <a:lnTo>
                    <a:pt x="0" y="874394"/>
                  </a:lnTo>
                  <a:lnTo>
                    <a:pt x="7634" y="912185"/>
                  </a:lnTo>
                  <a:lnTo>
                    <a:pt x="28455" y="943070"/>
                  </a:lnTo>
                  <a:lnTo>
                    <a:pt x="59337" y="963906"/>
                  </a:lnTo>
                  <a:lnTo>
                    <a:pt x="97154" y="971550"/>
                  </a:lnTo>
                  <a:lnTo>
                    <a:pt x="10799445" y="971550"/>
                  </a:lnTo>
                  <a:lnTo>
                    <a:pt x="10837235" y="963906"/>
                  </a:lnTo>
                  <a:lnTo>
                    <a:pt x="10868120" y="943070"/>
                  </a:lnTo>
                  <a:lnTo>
                    <a:pt x="10888956" y="912185"/>
                  </a:lnTo>
                  <a:lnTo>
                    <a:pt x="10896600" y="874394"/>
                  </a:lnTo>
                  <a:lnTo>
                    <a:pt x="10896600" y="97155"/>
                  </a:lnTo>
                  <a:lnTo>
                    <a:pt x="10888956" y="59364"/>
                  </a:lnTo>
                  <a:lnTo>
                    <a:pt x="10868120" y="28479"/>
                  </a:lnTo>
                  <a:lnTo>
                    <a:pt x="10837235" y="7643"/>
                  </a:lnTo>
                  <a:lnTo>
                    <a:pt x="10799445" y="0"/>
                  </a:lnTo>
                  <a:close/>
                </a:path>
              </a:pathLst>
            </a:custGeom>
            <a:solidFill>
              <a:srgbClr val="F1F1F1"/>
            </a:solidFill>
          </p:spPr>
          <p:txBody>
            <a:bodyPr wrap="square" lIns="0" tIns="0" rIns="0" bIns="0" rtlCol="0"/>
            <a:lstStyle/>
            <a:p>
              <a:endParaRPr/>
            </a:p>
          </p:txBody>
        </p:sp>
        <p:sp>
          <p:nvSpPr>
            <p:cNvPr id="18" name="object 18"/>
            <p:cNvSpPr/>
            <p:nvPr/>
          </p:nvSpPr>
          <p:spPr>
            <a:xfrm>
              <a:off x="1000861" y="4306049"/>
              <a:ext cx="418465" cy="418465"/>
            </a:xfrm>
            <a:custGeom>
              <a:avLst/>
              <a:gdLst/>
              <a:ahLst/>
              <a:cxnLst/>
              <a:rect l="l" t="t" r="r" b="b"/>
              <a:pathLst>
                <a:path w="418465" h="418464">
                  <a:moveTo>
                    <a:pt x="38481" y="307886"/>
                  </a:moveTo>
                  <a:lnTo>
                    <a:pt x="0" y="307886"/>
                  </a:lnTo>
                  <a:lnTo>
                    <a:pt x="0" y="329869"/>
                  </a:lnTo>
                  <a:lnTo>
                    <a:pt x="38481" y="329869"/>
                  </a:lnTo>
                  <a:lnTo>
                    <a:pt x="38481" y="307886"/>
                  </a:lnTo>
                  <a:close/>
                </a:path>
                <a:path w="418465" h="418464">
                  <a:moveTo>
                    <a:pt x="38481" y="263893"/>
                  </a:moveTo>
                  <a:lnTo>
                    <a:pt x="0" y="263893"/>
                  </a:lnTo>
                  <a:lnTo>
                    <a:pt x="0" y="285889"/>
                  </a:lnTo>
                  <a:lnTo>
                    <a:pt x="38481" y="285889"/>
                  </a:lnTo>
                  <a:lnTo>
                    <a:pt x="38481" y="263893"/>
                  </a:lnTo>
                  <a:close/>
                </a:path>
                <a:path w="418465" h="418464">
                  <a:moveTo>
                    <a:pt x="38481" y="219913"/>
                  </a:moveTo>
                  <a:lnTo>
                    <a:pt x="0" y="219913"/>
                  </a:lnTo>
                  <a:lnTo>
                    <a:pt x="0" y="241909"/>
                  </a:lnTo>
                  <a:lnTo>
                    <a:pt x="38481" y="241909"/>
                  </a:lnTo>
                  <a:lnTo>
                    <a:pt x="38481" y="219913"/>
                  </a:lnTo>
                  <a:close/>
                </a:path>
                <a:path w="418465" h="418464">
                  <a:moveTo>
                    <a:pt x="38481" y="175933"/>
                  </a:moveTo>
                  <a:lnTo>
                    <a:pt x="0" y="175933"/>
                  </a:lnTo>
                  <a:lnTo>
                    <a:pt x="0" y="197916"/>
                  </a:lnTo>
                  <a:lnTo>
                    <a:pt x="38481" y="197916"/>
                  </a:lnTo>
                  <a:lnTo>
                    <a:pt x="38481" y="175933"/>
                  </a:lnTo>
                  <a:close/>
                </a:path>
                <a:path w="418465" h="418464">
                  <a:moveTo>
                    <a:pt x="38481" y="131953"/>
                  </a:moveTo>
                  <a:lnTo>
                    <a:pt x="0" y="131953"/>
                  </a:lnTo>
                  <a:lnTo>
                    <a:pt x="0" y="153936"/>
                  </a:lnTo>
                  <a:lnTo>
                    <a:pt x="38481" y="153936"/>
                  </a:lnTo>
                  <a:lnTo>
                    <a:pt x="38481" y="131953"/>
                  </a:lnTo>
                  <a:close/>
                </a:path>
                <a:path w="418465" h="418464">
                  <a:moveTo>
                    <a:pt x="38481" y="87960"/>
                  </a:moveTo>
                  <a:lnTo>
                    <a:pt x="0" y="87960"/>
                  </a:lnTo>
                  <a:lnTo>
                    <a:pt x="0" y="109956"/>
                  </a:lnTo>
                  <a:lnTo>
                    <a:pt x="38481" y="109956"/>
                  </a:lnTo>
                  <a:lnTo>
                    <a:pt x="38481" y="87960"/>
                  </a:lnTo>
                  <a:close/>
                </a:path>
                <a:path w="418465" h="418464">
                  <a:moveTo>
                    <a:pt x="109956" y="379349"/>
                  </a:moveTo>
                  <a:lnTo>
                    <a:pt x="87972" y="379349"/>
                  </a:lnTo>
                  <a:lnTo>
                    <a:pt x="87972" y="417842"/>
                  </a:lnTo>
                  <a:lnTo>
                    <a:pt x="109956" y="417842"/>
                  </a:lnTo>
                  <a:lnTo>
                    <a:pt x="109956" y="379349"/>
                  </a:lnTo>
                  <a:close/>
                </a:path>
                <a:path w="418465" h="418464">
                  <a:moveTo>
                    <a:pt x="109956" y="0"/>
                  </a:moveTo>
                  <a:lnTo>
                    <a:pt x="87972" y="0"/>
                  </a:lnTo>
                  <a:lnTo>
                    <a:pt x="87972" y="38481"/>
                  </a:lnTo>
                  <a:lnTo>
                    <a:pt x="109956" y="38481"/>
                  </a:lnTo>
                  <a:lnTo>
                    <a:pt x="109956" y="0"/>
                  </a:lnTo>
                  <a:close/>
                </a:path>
                <a:path w="418465" h="418464">
                  <a:moveTo>
                    <a:pt x="153949" y="379349"/>
                  </a:moveTo>
                  <a:lnTo>
                    <a:pt x="131953" y="379349"/>
                  </a:lnTo>
                  <a:lnTo>
                    <a:pt x="131953" y="417842"/>
                  </a:lnTo>
                  <a:lnTo>
                    <a:pt x="153949" y="417842"/>
                  </a:lnTo>
                  <a:lnTo>
                    <a:pt x="153949" y="379349"/>
                  </a:lnTo>
                  <a:close/>
                </a:path>
                <a:path w="418465" h="418464">
                  <a:moveTo>
                    <a:pt x="153949" y="0"/>
                  </a:moveTo>
                  <a:lnTo>
                    <a:pt x="131953" y="0"/>
                  </a:lnTo>
                  <a:lnTo>
                    <a:pt x="131953" y="38481"/>
                  </a:lnTo>
                  <a:lnTo>
                    <a:pt x="153949" y="38481"/>
                  </a:lnTo>
                  <a:lnTo>
                    <a:pt x="153949" y="0"/>
                  </a:lnTo>
                  <a:close/>
                </a:path>
                <a:path w="418465" h="418464">
                  <a:moveTo>
                    <a:pt x="197929" y="379349"/>
                  </a:moveTo>
                  <a:lnTo>
                    <a:pt x="175945" y="379349"/>
                  </a:lnTo>
                  <a:lnTo>
                    <a:pt x="175945" y="417842"/>
                  </a:lnTo>
                  <a:lnTo>
                    <a:pt x="197929" y="417842"/>
                  </a:lnTo>
                  <a:lnTo>
                    <a:pt x="197929" y="379349"/>
                  </a:lnTo>
                  <a:close/>
                </a:path>
                <a:path w="418465" h="418464">
                  <a:moveTo>
                    <a:pt x="197929" y="0"/>
                  </a:moveTo>
                  <a:lnTo>
                    <a:pt x="175945" y="0"/>
                  </a:lnTo>
                  <a:lnTo>
                    <a:pt x="175945" y="38481"/>
                  </a:lnTo>
                  <a:lnTo>
                    <a:pt x="197929" y="38481"/>
                  </a:lnTo>
                  <a:lnTo>
                    <a:pt x="197929" y="0"/>
                  </a:lnTo>
                  <a:close/>
                </a:path>
                <a:path w="418465" h="418464">
                  <a:moveTo>
                    <a:pt x="241922" y="379349"/>
                  </a:moveTo>
                  <a:lnTo>
                    <a:pt x="219925" y="379349"/>
                  </a:lnTo>
                  <a:lnTo>
                    <a:pt x="219925" y="417842"/>
                  </a:lnTo>
                  <a:lnTo>
                    <a:pt x="241922" y="417842"/>
                  </a:lnTo>
                  <a:lnTo>
                    <a:pt x="241922" y="379349"/>
                  </a:lnTo>
                  <a:close/>
                </a:path>
                <a:path w="418465" h="418464">
                  <a:moveTo>
                    <a:pt x="241922" y="0"/>
                  </a:moveTo>
                  <a:lnTo>
                    <a:pt x="219925" y="0"/>
                  </a:lnTo>
                  <a:lnTo>
                    <a:pt x="219925" y="38481"/>
                  </a:lnTo>
                  <a:lnTo>
                    <a:pt x="241922" y="38481"/>
                  </a:lnTo>
                  <a:lnTo>
                    <a:pt x="241922" y="0"/>
                  </a:lnTo>
                  <a:close/>
                </a:path>
                <a:path w="418465" h="418464">
                  <a:moveTo>
                    <a:pt x="285902" y="379349"/>
                  </a:moveTo>
                  <a:lnTo>
                    <a:pt x="263906" y="379349"/>
                  </a:lnTo>
                  <a:lnTo>
                    <a:pt x="263906" y="417842"/>
                  </a:lnTo>
                  <a:lnTo>
                    <a:pt x="285902" y="417842"/>
                  </a:lnTo>
                  <a:lnTo>
                    <a:pt x="285902" y="379349"/>
                  </a:lnTo>
                  <a:close/>
                </a:path>
                <a:path w="418465" h="418464">
                  <a:moveTo>
                    <a:pt x="285902" y="0"/>
                  </a:moveTo>
                  <a:lnTo>
                    <a:pt x="263906" y="0"/>
                  </a:lnTo>
                  <a:lnTo>
                    <a:pt x="263906" y="38481"/>
                  </a:lnTo>
                  <a:lnTo>
                    <a:pt x="285902" y="38481"/>
                  </a:lnTo>
                  <a:lnTo>
                    <a:pt x="285902" y="0"/>
                  </a:lnTo>
                  <a:close/>
                </a:path>
                <a:path w="418465" h="418464">
                  <a:moveTo>
                    <a:pt x="329882" y="379349"/>
                  </a:moveTo>
                  <a:lnTo>
                    <a:pt x="307898" y="379349"/>
                  </a:lnTo>
                  <a:lnTo>
                    <a:pt x="307898" y="417842"/>
                  </a:lnTo>
                  <a:lnTo>
                    <a:pt x="329882" y="417842"/>
                  </a:lnTo>
                  <a:lnTo>
                    <a:pt x="329882" y="379349"/>
                  </a:lnTo>
                  <a:close/>
                </a:path>
                <a:path w="418465" h="418464">
                  <a:moveTo>
                    <a:pt x="329882" y="0"/>
                  </a:moveTo>
                  <a:lnTo>
                    <a:pt x="307898" y="0"/>
                  </a:lnTo>
                  <a:lnTo>
                    <a:pt x="307898" y="38481"/>
                  </a:lnTo>
                  <a:lnTo>
                    <a:pt x="329882" y="38481"/>
                  </a:lnTo>
                  <a:lnTo>
                    <a:pt x="329882" y="0"/>
                  </a:lnTo>
                  <a:close/>
                </a:path>
                <a:path w="418465" h="418464">
                  <a:moveTo>
                    <a:pt x="357378" y="82473"/>
                  </a:moveTo>
                  <a:lnTo>
                    <a:pt x="355650" y="73901"/>
                  </a:lnTo>
                  <a:lnTo>
                    <a:pt x="350939" y="66916"/>
                  </a:lnTo>
                  <a:lnTo>
                    <a:pt x="343941" y="62204"/>
                  </a:lnTo>
                  <a:lnTo>
                    <a:pt x="335381" y="60477"/>
                  </a:lnTo>
                  <a:lnTo>
                    <a:pt x="302399" y="60477"/>
                  </a:lnTo>
                  <a:lnTo>
                    <a:pt x="302399" y="115455"/>
                  </a:lnTo>
                  <a:lnTo>
                    <a:pt x="302399" y="302387"/>
                  </a:lnTo>
                  <a:lnTo>
                    <a:pt x="115455" y="302387"/>
                  </a:lnTo>
                  <a:lnTo>
                    <a:pt x="115455" y="115455"/>
                  </a:lnTo>
                  <a:lnTo>
                    <a:pt x="302399" y="115455"/>
                  </a:lnTo>
                  <a:lnTo>
                    <a:pt x="302399" y="60477"/>
                  </a:lnTo>
                  <a:lnTo>
                    <a:pt x="82473" y="60477"/>
                  </a:lnTo>
                  <a:lnTo>
                    <a:pt x="73914" y="62204"/>
                  </a:lnTo>
                  <a:lnTo>
                    <a:pt x="66916" y="66916"/>
                  </a:lnTo>
                  <a:lnTo>
                    <a:pt x="62204" y="73901"/>
                  </a:lnTo>
                  <a:lnTo>
                    <a:pt x="60477" y="82473"/>
                  </a:lnTo>
                  <a:lnTo>
                    <a:pt x="60477" y="335368"/>
                  </a:lnTo>
                  <a:lnTo>
                    <a:pt x="62204" y="343928"/>
                  </a:lnTo>
                  <a:lnTo>
                    <a:pt x="66916" y="350926"/>
                  </a:lnTo>
                  <a:lnTo>
                    <a:pt x="73914" y="355638"/>
                  </a:lnTo>
                  <a:lnTo>
                    <a:pt x="82473" y="357365"/>
                  </a:lnTo>
                  <a:lnTo>
                    <a:pt x="335381" y="357365"/>
                  </a:lnTo>
                  <a:lnTo>
                    <a:pt x="343941" y="355638"/>
                  </a:lnTo>
                  <a:lnTo>
                    <a:pt x="350939" y="350926"/>
                  </a:lnTo>
                  <a:lnTo>
                    <a:pt x="355650" y="343928"/>
                  </a:lnTo>
                  <a:lnTo>
                    <a:pt x="357378" y="335368"/>
                  </a:lnTo>
                  <a:lnTo>
                    <a:pt x="357378" y="302387"/>
                  </a:lnTo>
                  <a:lnTo>
                    <a:pt x="357378" y="115455"/>
                  </a:lnTo>
                  <a:lnTo>
                    <a:pt x="357378" y="82473"/>
                  </a:lnTo>
                  <a:close/>
                </a:path>
                <a:path w="418465" h="418464">
                  <a:moveTo>
                    <a:pt x="417855" y="307886"/>
                  </a:moveTo>
                  <a:lnTo>
                    <a:pt x="379374" y="307886"/>
                  </a:lnTo>
                  <a:lnTo>
                    <a:pt x="379374" y="329869"/>
                  </a:lnTo>
                  <a:lnTo>
                    <a:pt x="417855" y="329869"/>
                  </a:lnTo>
                  <a:lnTo>
                    <a:pt x="417855" y="307886"/>
                  </a:lnTo>
                  <a:close/>
                </a:path>
                <a:path w="418465" h="418464">
                  <a:moveTo>
                    <a:pt x="417855" y="263893"/>
                  </a:moveTo>
                  <a:lnTo>
                    <a:pt x="379374" y="263893"/>
                  </a:lnTo>
                  <a:lnTo>
                    <a:pt x="379374" y="285889"/>
                  </a:lnTo>
                  <a:lnTo>
                    <a:pt x="417855" y="285889"/>
                  </a:lnTo>
                  <a:lnTo>
                    <a:pt x="417855" y="263893"/>
                  </a:lnTo>
                  <a:close/>
                </a:path>
                <a:path w="418465" h="418464">
                  <a:moveTo>
                    <a:pt x="417855" y="219913"/>
                  </a:moveTo>
                  <a:lnTo>
                    <a:pt x="379374" y="219913"/>
                  </a:lnTo>
                  <a:lnTo>
                    <a:pt x="379374" y="241909"/>
                  </a:lnTo>
                  <a:lnTo>
                    <a:pt x="417855" y="241909"/>
                  </a:lnTo>
                  <a:lnTo>
                    <a:pt x="417855" y="219913"/>
                  </a:lnTo>
                  <a:close/>
                </a:path>
                <a:path w="418465" h="418464">
                  <a:moveTo>
                    <a:pt x="417855" y="175933"/>
                  </a:moveTo>
                  <a:lnTo>
                    <a:pt x="379374" y="175933"/>
                  </a:lnTo>
                  <a:lnTo>
                    <a:pt x="379374" y="197916"/>
                  </a:lnTo>
                  <a:lnTo>
                    <a:pt x="417855" y="197916"/>
                  </a:lnTo>
                  <a:lnTo>
                    <a:pt x="417855" y="175933"/>
                  </a:lnTo>
                  <a:close/>
                </a:path>
                <a:path w="418465" h="418464">
                  <a:moveTo>
                    <a:pt x="417855" y="131953"/>
                  </a:moveTo>
                  <a:lnTo>
                    <a:pt x="379374" y="131953"/>
                  </a:lnTo>
                  <a:lnTo>
                    <a:pt x="379374" y="153936"/>
                  </a:lnTo>
                  <a:lnTo>
                    <a:pt x="417855" y="153936"/>
                  </a:lnTo>
                  <a:lnTo>
                    <a:pt x="417855" y="131953"/>
                  </a:lnTo>
                  <a:close/>
                </a:path>
                <a:path w="418465" h="418464">
                  <a:moveTo>
                    <a:pt x="417855" y="87960"/>
                  </a:moveTo>
                  <a:lnTo>
                    <a:pt x="379374" y="87960"/>
                  </a:lnTo>
                  <a:lnTo>
                    <a:pt x="379374" y="109956"/>
                  </a:lnTo>
                  <a:lnTo>
                    <a:pt x="417855" y="109956"/>
                  </a:lnTo>
                  <a:lnTo>
                    <a:pt x="417855" y="87960"/>
                  </a:lnTo>
                  <a:close/>
                </a:path>
              </a:pathLst>
            </a:custGeom>
            <a:solidFill>
              <a:srgbClr val="53849A"/>
            </a:solidFill>
          </p:spPr>
          <p:txBody>
            <a:bodyPr wrap="square" lIns="0" tIns="0" rIns="0" bIns="0" rtlCol="0"/>
            <a:lstStyle/>
            <a:p>
              <a:endParaRPr/>
            </a:p>
          </p:txBody>
        </p:sp>
        <p:sp>
          <p:nvSpPr>
            <p:cNvPr id="19" name="object 19"/>
            <p:cNvSpPr/>
            <p:nvPr/>
          </p:nvSpPr>
          <p:spPr>
            <a:xfrm>
              <a:off x="647700" y="5238750"/>
              <a:ext cx="10896600" cy="971550"/>
            </a:xfrm>
            <a:custGeom>
              <a:avLst/>
              <a:gdLst/>
              <a:ahLst/>
              <a:cxnLst/>
              <a:rect l="l" t="t" r="r" b="b"/>
              <a:pathLst>
                <a:path w="10896600" h="971550">
                  <a:moveTo>
                    <a:pt x="10799445" y="0"/>
                  </a:moveTo>
                  <a:lnTo>
                    <a:pt x="97154" y="0"/>
                  </a:lnTo>
                  <a:lnTo>
                    <a:pt x="59337" y="7643"/>
                  </a:lnTo>
                  <a:lnTo>
                    <a:pt x="28455" y="28479"/>
                  </a:lnTo>
                  <a:lnTo>
                    <a:pt x="7634" y="59364"/>
                  </a:lnTo>
                  <a:lnTo>
                    <a:pt x="0" y="97155"/>
                  </a:lnTo>
                  <a:lnTo>
                    <a:pt x="0" y="874394"/>
                  </a:lnTo>
                  <a:lnTo>
                    <a:pt x="7634" y="912212"/>
                  </a:lnTo>
                  <a:lnTo>
                    <a:pt x="28455" y="943094"/>
                  </a:lnTo>
                  <a:lnTo>
                    <a:pt x="59337" y="963915"/>
                  </a:lnTo>
                  <a:lnTo>
                    <a:pt x="97154" y="971550"/>
                  </a:lnTo>
                  <a:lnTo>
                    <a:pt x="10799445" y="971550"/>
                  </a:lnTo>
                  <a:lnTo>
                    <a:pt x="10837235" y="963915"/>
                  </a:lnTo>
                  <a:lnTo>
                    <a:pt x="10868120" y="943094"/>
                  </a:lnTo>
                  <a:lnTo>
                    <a:pt x="10888956" y="912212"/>
                  </a:lnTo>
                  <a:lnTo>
                    <a:pt x="10896600" y="874394"/>
                  </a:lnTo>
                  <a:lnTo>
                    <a:pt x="10896600" y="97155"/>
                  </a:lnTo>
                  <a:lnTo>
                    <a:pt x="10888956" y="59364"/>
                  </a:lnTo>
                  <a:lnTo>
                    <a:pt x="10868120" y="28479"/>
                  </a:lnTo>
                  <a:lnTo>
                    <a:pt x="10837235" y="7643"/>
                  </a:lnTo>
                  <a:lnTo>
                    <a:pt x="10799445" y="0"/>
                  </a:lnTo>
                  <a:close/>
                </a:path>
              </a:pathLst>
            </a:custGeom>
            <a:solidFill>
              <a:srgbClr val="F1F1F1"/>
            </a:solidFill>
          </p:spPr>
          <p:txBody>
            <a:bodyPr wrap="square" lIns="0" tIns="0" rIns="0" bIns="0" rtlCol="0"/>
            <a:lstStyle/>
            <a:p>
              <a:endParaRPr/>
            </a:p>
          </p:txBody>
        </p:sp>
        <p:sp>
          <p:nvSpPr>
            <p:cNvPr id="20" name="object 20"/>
            <p:cNvSpPr/>
            <p:nvPr/>
          </p:nvSpPr>
          <p:spPr>
            <a:xfrm>
              <a:off x="1077401" y="5856585"/>
              <a:ext cx="264160" cy="82550"/>
            </a:xfrm>
            <a:custGeom>
              <a:avLst/>
              <a:gdLst/>
              <a:ahLst/>
              <a:cxnLst/>
              <a:rect l="l" t="t" r="r" b="b"/>
              <a:pathLst>
                <a:path w="264159" h="82550">
                  <a:moveTo>
                    <a:pt x="222675" y="0"/>
                  </a:moveTo>
                  <a:lnTo>
                    <a:pt x="41236" y="0"/>
                  </a:lnTo>
                  <a:lnTo>
                    <a:pt x="25183" y="3239"/>
                  </a:lnTo>
                  <a:lnTo>
                    <a:pt x="12076" y="12076"/>
                  </a:lnTo>
                  <a:lnTo>
                    <a:pt x="3240" y="25182"/>
                  </a:lnTo>
                  <a:lnTo>
                    <a:pt x="0" y="41234"/>
                  </a:lnTo>
                  <a:lnTo>
                    <a:pt x="3240" y="57284"/>
                  </a:lnTo>
                  <a:lnTo>
                    <a:pt x="12076" y="70391"/>
                  </a:lnTo>
                  <a:lnTo>
                    <a:pt x="25183" y="79228"/>
                  </a:lnTo>
                  <a:lnTo>
                    <a:pt x="41236" y="82468"/>
                  </a:lnTo>
                  <a:lnTo>
                    <a:pt x="222675" y="82468"/>
                  </a:lnTo>
                  <a:lnTo>
                    <a:pt x="238724" y="79228"/>
                  </a:lnTo>
                  <a:lnTo>
                    <a:pt x="251832" y="70391"/>
                  </a:lnTo>
                  <a:lnTo>
                    <a:pt x="260371" y="57727"/>
                  </a:lnTo>
                  <a:lnTo>
                    <a:pt x="43120" y="57727"/>
                  </a:lnTo>
                  <a:lnTo>
                    <a:pt x="35738" y="50345"/>
                  </a:lnTo>
                  <a:lnTo>
                    <a:pt x="35738" y="32122"/>
                  </a:lnTo>
                  <a:lnTo>
                    <a:pt x="43120" y="24740"/>
                  </a:lnTo>
                  <a:lnTo>
                    <a:pt x="260372" y="24740"/>
                  </a:lnTo>
                  <a:lnTo>
                    <a:pt x="251832" y="12076"/>
                  </a:lnTo>
                  <a:lnTo>
                    <a:pt x="238724" y="3239"/>
                  </a:lnTo>
                  <a:lnTo>
                    <a:pt x="222675" y="0"/>
                  </a:lnTo>
                  <a:close/>
                </a:path>
                <a:path w="264159" h="82550">
                  <a:moveTo>
                    <a:pt x="122843" y="24740"/>
                  </a:moveTo>
                  <a:lnTo>
                    <a:pt x="61337" y="24740"/>
                  </a:lnTo>
                  <a:lnTo>
                    <a:pt x="68726" y="32122"/>
                  </a:lnTo>
                  <a:lnTo>
                    <a:pt x="68726" y="50345"/>
                  </a:lnTo>
                  <a:lnTo>
                    <a:pt x="61337" y="57727"/>
                  </a:lnTo>
                  <a:lnTo>
                    <a:pt x="122843" y="57727"/>
                  </a:lnTo>
                  <a:lnTo>
                    <a:pt x="115461" y="50345"/>
                  </a:lnTo>
                  <a:lnTo>
                    <a:pt x="115461" y="32122"/>
                  </a:lnTo>
                  <a:lnTo>
                    <a:pt x="122843" y="24740"/>
                  </a:lnTo>
                  <a:close/>
                </a:path>
                <a:path w="264159" h="82550">
                  <a:moveTo>
                    <a:pt x="202566" y="24740"/>
                  </a:moveTo>
                  <a:lnTo>
                    <a:pt x="141060" y="24740"/>
                  </a:lnTo>
                  <a:lnTo>
                    <a:pt x="148450" y="32122"/>
                  </a:lnTo>
                  <a:lnTo>
                    <a:pt x="148450" y="50345"/>
                  </a:lnTo>
                  <a:lnTo>
                    <a:pt x="141060" y="57727"/>
                  </a:lnTo>
                  <a:lnTo>
                    <a:pt x="202566" y="57727"/>
                  </a:lnTo>
                  <a:lnTo>
                    <a:pt x="195184" y="50345"/>
                  </a:lnTo>
                  <a:lnTo>
                    <a:pt x="195184" y="32122"/>
                  </a:lnTo>
                  <a:lnTo>
                    <a:pt x="202566" y="24740"/>
                  </a:lnTo>
                  <a:close/>
                </a:path>
                <a:path w="264159" h="82550">
                  <a:moveTo>
                    <a:pt x="260372" y="24740"/>
                  </a:moveTo>
                  <a:lnTo>
                    <a:pt x="220783" y="24740"/>
                  </a:lnTo>
                  <a:lnTo>
                    <a:pt x="228173" y="32122"/>
                  </a:lnTo>
                  <a:lnTo>
                    <a:pt x="228173" y="50345"/>
                  </a:lnTo>
                  <a:lnTo>
                    <a:pt x="220783" y="57727"/>
                  </a:lnTo>
                  <a:lnTo>
                    <a:pt x="260371" y="57727"/>
                  </a:lnTo>
                  <a:lnTo>
                    <a:pt x="260670" y="57284"/>
                  </a:lnTo>
                  <a:lnTo>
                    <a:pt x="263911" y="41234"/>
                  </a:lnTo>
                  <a:lnTo>
                    <a:pt x="260670" y="25182"/>
                  </a:lnTo>
                  <a:lnTo>
                    <a:pt x="260372" y="24740"/>
                  </a:lnTo>
                  <a:close/>
                </a:path>
              </a:pathLst>
            </a:custGeom>
            <a:solidFill>
              <a:srgbClr val="53849A"/>
            </a:solidFill>
          </p:spPr>
          <p:txBody>
            <a:bodyPr wrap="square" lIns="0" tIns="0" rIns="0" bIns="0" rtlCol="0"/>
            <a:lstStyle/>
            <a:p>
              <a:endParaRPr/>
            </a:p>
          </p:txBody>
        </p:sp>
        <p:pic>
          <p:nvPicPr>
            <p:cNvPr id="21" name="object 21"/>
            <p:cNvPicPr/>
            <p:nvPr/>
          </p:nvPicPr>
          <p:blipFill>
            <a:blip r:embed="rId6" cstate="print"/>
            <a:stretch>
              <a:fillRect/>
            </a:stretch>
          </p:blipFill>
          <p:spPr>
            <a:xfrm>
              <a:off x="1138320" y="5493810"/>
              <a:ext cx="142952" cy="175847"/>
            </a:xfrm>
            <a:prstGeom prst="rect">
              <a:avLst/>
            </a:prstGeom>
          </p:spPr>
        </p:pic>
        <p:sp>
          <p:nvSpPr>
            <p:cNvPr id="22" name="object 22"/>
            <p:cNvSpPr/>
            <p:nvPr/>
          </p:nvSpPr>
          <p:spPr>
            <a:xfrm>
              <a:off x="1032194" y="5612868"/>
              <a:ext cx="345440" cy="229235"/>
            </a:xfrm>
            <a:custGeom>
              <a:avLst/>
              <a:gdLst/>
              <a:ahLst/>
              <a:cxnLst/>
              <a:rect l="l" t="t" r="r" b="b"/>
              <a:pathLst>
                <a:path w="345440" h="229235">
                  <a:moveTo>
                    <a:pt x="320009" y="122763"/>
                  </a:moveTo>
                  <a:lnTo>
                    <a:pt x="297352" y="122763"/>
                  </a:lnTo>
                  <a:lnTo>
                    <a:pt x="298561" y="123973"/>
                  </a:lnTo>
                  <a:lnTo>
                    <a:pt x="298561" y="171255"/>
                  </a:lnTo>
                  <a:lnTo>
                    <a:pt x="286189" y="178209"/>
                  </a:lnTo>
                  <a:lnTo>
                    <a:pt x="277737" y="188992"/>
                  </a:lnTo>
                  <a:lnTo>
                    <a:pt x="273946" y="202157"/>
                  </a:lnTo>
                  <a:lnTo>
                    <a:pt x="275557" y="216257"/>
                  </a:lnTo>
                  <a:lnTo>
                    <a:pt x="277075" y="220956"/>
                  </a:lnTo>
                  <a:lnTo>
                    <a:pt x="279552" y="225288"/>
                  </a:lnTo>
                  <a:lnTo>
                    <a:pt x="282837" y="228982"/>
                  </a:lnTo>
                  <a:lnTo>
                    <a:pt x="299331" y="214358"/>
                  </a:lnTo>
                  <a:lnTo>
                    <a:pt x="297051" y="211866"/>
                  </a:lnTo>
                  <a:lnTo>
                    <a:pt x="295798" y="208611"/>
                  </a:lnTo>
                  <a:lnTo>
                    <a:pt x="295820" y="197645"/>
                  </a:lnTo>
                  <a:lnTo>
                    <a:pt x="301977" y="191494"/>
                  </a:lnTo>
                  <a:lnTo>
                    <a:pt x="342197" y="191494"/>
                  </a:lnTo>
                  <a:lnTo>
                    <a:pt x="341721" y="189682"/>
                  </a:lnTo>
                  <a:lnTo>
                    <a:pt x="333141" y="178409"/>
                  </a:lnTo>
                  <a:lnTo>
                    <a:pt x="329476" y="175191"/>
                  </a:lnTo>
                  <a:lnTo>
                    <a:pt x="325194" y="172757"/>
                  </a:lnTo>
                  <a:lnTo>
                    <a:pt x="320554" y="171255"/>
                  </a:lnTo>
                  <a:lnTo>
                    <a:pt x="320554" y="125461"/>
                  </a:lnTo>
                  <a:lnTo>
                    <a:pt x="320009" y="122763"/>
                  </a:lnTo>
                  <a:close/>
                </a:path>
                <a:path w="345440" h="229235">
                  <a:moveTo>
                    <a:pt x="342197" y="191494"/>
                  </a:moveTo>
                  <a:lnTo>
                    <a:pt x="301977" y="191494"/>
                  </a:lnTo>
                  <a:lnTo>
                    <a:pt x="317160" y="191509"/>
                  </a:lnTo>
                  <a:lnTo>
                    <a:pt x="323288" y="197645"/>
                  </a:lnTo>
                  <a:lnTo>
                    <a:pt x="323285" y="208611"/>
                  </a:lnTo>
                  <a:lnTo>
                    <a:pt x="322086" y="211800"/>
                  </a:lnTo>
                  <a:lnTo>
                    <a:pt x="319894" y="214307"/>
                  </a:lnTo>
                  <a:lnTo>
                    <a:pt x="336389" y="228763"/>
                  </a:lnTo>
                  <a:lnTo>
                    <a:pt x="343449" y="216480"/>
                  </a:lnTo>
                  <a:lnTo>
                    <a:pt x="345192" y="202912"/>
                  </a:lnTo>
                  <a:lnTo>
                    <a:pt x="342197" y="191494"/>
                  </a:lnTo>
                  <a:close/>
                </a:path>
                <a:path w="345440" h="229235">
                  <a:moveTo>
                    <a:pt x="8698" y="271"/>
                  </a:moveTo>
                  <a:lnTo>
                    <a:pt x="1682" y="12607"/>
                  </a:lnTo>
                  <a:lnTo>
                    <a:pt x="0" y="26203"/>
                  </a:lnTo>
                  <a:lnTo>
                    <a:pt x="3539" y="39438"/>
                  </a:lnTo>
                  <a:lnTo>
                    <a:pt x="12188" y="50690"/>
                  </a:lnTo>
                  <a:lnTo>
                    <a:pt x="15560" y="53622"/>
                  </a:lnTo>
                  <a:lnTo>
                    <a:pt x="19446" y="55895"/>
                  </a:lnTo>
                  <a:lnTo>
                    <a:pt x="23653" y="57397"/>
                  </a:lnTo>
                  <a:lnTo>
                    <a:pt x="23653" y="103580"/>
                  </a:lnTo>
                  <a:lnTo>
                    <a:pt x="25593" y="113185"/>
                  </a:lnTo>
                  <a:lnTo>
                    <a:pt x="30882" y="121031"/>
                  </a:lnTo>
                  <a:lnTo>
                    <a:pt x="38727" y="126321"/>
                  </a:lnTo>
                  <a:lnTo>
                    <a:pt x="48337" y="128261"/>
                  </a:lnTo>
                  <a:lnTo>
                    <a:pt x="89631" y="128261"/>
                  </a:lnTo>
                  <a:lnTo>
                    <a:pt x="89631" y="227223"/>
                  </a:lnTo>
                  <a:lnTo>
                    <a:pt x="265572" y="227223"/>
                  </a:lnTo>
                  <a:lnTo>
                    <a:pt x="265572" y="187199"/>
                  </a:lnTo>
                  <a:lnTo>
                    <a:pt x="173255" y="187199"/>
                  </a:lnTo>
                  <a:lnTo>
                    <a:pt x="163642" y="150253"/>
                  </a:lnTo>
                  <a:lnTo>
                    <a:pt x="117122" y="150253"/>
                  </a:lnTo>
                  <a:lnTo>
                    <a:pt x="117122" y="139257"/>
                  </a:lnTo>
                  <a:lnTo>
                    <a:pt x="136586" y="139257"/>
                  </a:lnTo>
                  <a:lnTo>
                    <a:pt x="152093" y="106270"/>
                  </a:lnTo>
                  <a:lnTo>
                    <a:pt x="46848" y="106270"/>
                  </a:lnTo>
                  <a:lnTo>
                    <a:pt x="45646" y="105068"/>
                  </a:lnTo>
                  <a:lnTo>
                    <a:pt x="45646" y="57998"/>
                  </a:lnTo>
                  <a:lnTo>
                    <a:pt x="58172" y="51376"/>
                  </a:lnTo>
                  <a:lnTo>
                    <a:pt x="66884" y="40829"/>
                  </a:lnTo>
                  <a:lnTo>
                    <a:pt x="67932" y="37510"/>
                  </a:lnTo>
                  <a:lnTo>
                    <a:pt x="43102" y="37510"/>
                  </a:lnTo>
                  <a:lnTo>
                    <a:pt x="27920" y="37429"/>
                  </a:lnTo>
                  <a:lnTo>
                    <a:pt x="21799" y="31242"/>
                  </a:lnTo>
                  <a:lnTo>
                    <a:pt x="21857" y="20371"/>
                  </a:lnTo>
                  <a:lnTo>
                    <a:pt x="23045" y="17212"/>
                  </a:lnTo>
                  <a:lnTo>
                    <a:pt x="25193" y="14734"/>
                  </a:lnTo>
                  <a:lnTo>
                    <a:pt x="8698" y="271"/>
                  </a:lnTo>
                  <a:close/>
                </a:path>
                <a:path w="345440" h="229235">
                  <a:moveTo>
                    <a:pt x="197175" y="137718"/>
                  </a:moveTo>
                  <a:lnTo>
                    <a:pt x="173255" y="187199"/>
                  </a:lnTo>
                  <a:lnTo>
                    <a:pt x="265572" y="187199"/>
                  </a:lnTo>
                  <a:lnTo>
                    <a:pt x="265572" y="168066"/>
                  </a:lnTo>
                  <a:lnTo>
                    <a:pt x="209982" y="168066"/>
                  </a:lnTo>
                  <a:lnTo>
                    <a:pt x="197175" y="137718"/>
                  </a:lnTo>
                  <a:close/>
                </a:path>
                <a:path w="345440" h="229235">
                  <a:moveTo>
                    <a:pt x="265572" y="139257"/>
                  </a:moveTo>
                  <a:lnTo>
                    <a:pt x="243580" y="139257"/>
                  </a:lnTo>
                  <a:lnTo>
                    <a:pt x="243580" y="150253"/>
                  </a:lnTo>
                  <a:lnTo>
                    <a:pt x="228295" y="150253"/>
                  </a:lnTo>
                  <a:lnTo>
                    <a:pt x="227760" y="150348"/>
                  </a:lnTo>
                  <a:lnTo>
                    <a:pt x="227254" y="150553"/>
                  </a:lnTo>
                  <a:lnTo>
                    <a:pt x="226807" y="150861"/>
                  </a:lnTo>
                  <a:lnTo>
                    <a:pt x="209982" y="168066"/>
                  </a:lnTo>
                  <a:lnTo>
                    <a:pt x="265572" y="168066"/>
                  </a:lnTo>
                  <a:lnTo>
                    <a:pt x="265572" y="139257"/>
                  </a:lnTo>
                  <a:close/>
                </a:path>
                <a:path w="345440" h="229235">
                  <a:moveTo>
                    <a:pt x="265572" y="90605"/>
                  </a:moveTo>
                  <a:lnTo>
                    <a:pt x="159458" y="90605"/>
                  </a:lnTo>
                  <a:lnTo>
                    <a:pt x="176392" y="155370"/>
                  </a:lnTo>
                  <a:lnTo>
                    <a:pt x="197886" y="111387"/>
                  </a:lnTo>
                  <a:lnTo>
                    <a:pt x="315603" y="111387"/>
                  </a:lnTo>
                  <a:lnTo>
                    <a:pt x="313322" y="108003"/>
                  </a:lnTo>
                  <a:lnTo>
                    <a:pt x="305474" y="102712"/>
                  </a:lnTo>
                  <a:lnTo>
                    <a:pt x="295864" y="100772"/>
                  </a:lnTo>
                  <a:lnTo>
                    <a:pt x="265572" y="100772"/>
                  </a:lnTo>
                  <a:lnTo>
                    <a:pt x="265572" y="90605"/>
                  </a:lnTo>
                  <a:close/>
                </a:path>
                <a:path w="345440" h="229235">
                  <a:moveTo>
                    <a:pt x="156489" y="122763"/>
                  </a:moveTo>
                  <a:lnTo>
                    <a:pt x="143565" y="150253"/>
                  </a:lnTo>
                  <a:lnTo>
                    <a:pt x="163642" y="150253"/>
                  </a:lnTo>
                  <a:lnTo>
                    <a:pt x="156489" y="122763"/>
                  </a:lnTo>
                  <a:close/>
                </a:path>
                <a:path w="345440" h="229235">
                  <a:moveTo>
                    <a:pt x="315603" y="111387"/>
                  </a:moveTo>
                  <a:lnTo>
                    <a:pt x="197886" y="111387"/>
                  </a:lnTo>
                  <a:lnTo>
                    <a:pt x="213721" y="148882"/>
                  </a:lnTo>
                  <a:lnTo>
                    <a:pt x="219219" y="143384"/>
                  </a:lnTo>
                  <a:lnTo>
                    <a:pt x="221638" y="140936"/>
                  </a:lnTo>
                  <a:lnTo>
                    <a:pt x="224864" y="139470"/>
                  </a:lnTo>
                  <a:lnTo>
                    <a:pt x="228295" y="139257"/>
                  </a:lnTo>
                  <a:lnTo>
                    <a:pt x="265572" y="139257"/>
                  </a:lnTo>
                  <a:lnTo>
                    <a:pt x="265572" y="122763"/>
                  </a:lnTo>
                  <a:lnTo>
                    <a:pt x="320009" y="122763"/>
                  </a:lnTo>
                  <a:lnTo>
                    <a:pt x="318614" y="115851"/>
                  </a:lnTo>
                  <a:lnTo>
                    <a:pt x="315603" y="111387"/>
                  </a:lnTo>
                  <a:close/>
                </a:path>
                <a:path w="345440" h="229235">
                  <a:moveTo>
                    <a:pt x="265572" y="73283"/>
                  </a:moveTo>
                  <a:lnTo>
                    <a:pt x="89631" y="73283"/>
                  </a:lnTo>
                  <a:lnTo>
                    <a:pt x="89631" y="106270"/>
                  </a:lnTo>
                  <a:lnTo>
                    <a:pt x="152093" y="106270"/>
                  </a:lnTo>
                  <a:lnTo>
                    <a:pt x="159458" y="90605"/>
                  </a:lnTo>
                  <a:lnTo>
                    <a:pt x="265572" y="90605"/>
                  </a:lnTo>
                  <a:lnTo>
                    <a:pt x="265572" y="73283"/>
                  </a:lnTo>
                  <a:close/>
                </a:path>
                <a:path w="345440" h="229235">
                  <a:moveTo>
                    <a:pt x="62141" y="0"/>
                  </a:moveTo>
                  <a:lnTo>
                    <a:pt x="45646" y="14624"/>
                  </a:lnTo>
                  <a:lnTo>
                    <a:pt x="47948" y="17131"/>
                  </a:lnTo>
                  <a:lnTo>
                    <a:pt x="49251" y="20371"/>
                  </a:lnTo>
                  <a:lnTo>
                    <a:pt x="49290" y="31396"/>
                  </a:lnTo>
                  <a:lnTo>
                    <a:pt x="43102" y="37510"/>
                  </a:lnTo>
                  <a:lnTo>
                    <a:pt x="67932" y="37510"/>
                  </a:lnTo>
                  <a:lnTo>
                    <a:pt x="71004" y="27785"/>
                  </a:lnTo>
                  <a:lnTo>
                    <a:pt x="69757" y="13671"/>
                  </a:lnTo>
                  <a:lnTo>
                    <a:pt x="68262" y="8606"/>
                  </a:lnTo>
                  <a:lnTo>
                    <a:pt x="65659" y="3936"/>
                  </a:lnTo>
                  <a:lnTo>
                    <a:pt x="62141" y="0"/>
                  </a:lnTo>
                  <a:close/>
                </a:path>
              </a:pathLst>
            </a:custGeom>
            <a:solidFill>
              <a:srgbClr val="53849A"/>
            </a:solidFill>
          </p:spPr>
          <p:txBody>
            <a:bodyPr wrap="square" lIns="0" tIns="0" rIns="0" bIns="0" rtlCol="0"/>
            <a:lstStyle/>
            <a:p>
              <a:endParaRPr/>
            </a:p>
          </p:txBody>
        </p:sp>
      </p:grpSp>
      <p:sp>
        <p:nvSpPr>
          <p:cNvPr id="23" name="object 23"/>
          <p:cNvSpPr txBox="1"/>
          <p:nvPr/>
        </p:nvSpPr>
        <p:spPr>
          <a:xfrm>
            <a:off x="1863725" y="4136390"/>
            <a:ext cx="9514205" cy="1975485"/>
          </a:xfrm>
          <a:prstGeom prst="rect">
            <a:avLst/>
          </a:prstGeom>
        </p:spPr>
        <p:txBody>
          <a:bodyPr vert="horz" wrap="square" lIns="0" tIns="3810" rIns="0" bIns="0" rtlCol="0">
            <a:spAutoFit/>
          </a:bodyPr>
          <a:lstStyle/>
          <a:p>
            <a:pPr marL="12700" marR="5080">
              <a:lnSpc>
                <a:spcPct val="105000"/>
              </a:lnSpc>
              <a:spcBef>
                <a:spcPts val="30"/>
              </a:spcBef>
            </a:pPr>
            <a:r>
              <a:rPr sz="1550" i="1" dirty="0">
                <a:latin typeface="Trebuchet MS"/>
                <a:cs typeface="Trebuchet MS"/>
              </a:rPr>
              <a:t>The</a:t>
            </a:r>
            <a:r>
              <a:rPr sz="1550" i="1" spc="55" dirty="0">
                <a:latin typeface="Trebuchet MS"/>
                <a:cs typeface="Trebuchet MS"/>
              </a:rPr>
              <a:t> </a:t>
            </a:r>
            <a:r>
              <a:rPr sz="1550" i="1" dirty="0">
                <a:latin typeface="Trebuchet MS"/>
                <a:cs typeface="Trebuchet MS"/>
              </a:rPr>
              <a:t>Internet</a:t>
            </a:r>
            <a:r>
              <a:rPr sz="1550" i="1" spc="-60" dirty="0">
                <a:latin typeface="Trebuchet MS"/>
                <a:cs typeface="Trebuchet MS"/>
              </a:rPr>
              <a:t> </a:t>
            </a:r>
            <a:r>
              <a:rPr sz="1550" i="1" dirty="0">
                <a:latin typeface="Trebuchet MS"/>
                <a:cs typeface="Trebuchet MS"/>
              </a:rPr>
              <a:t>of</a:t>
            </a:r>
            <a:r>
              <a:rPr sz="1550" i="1" spc="60" dirty="0">
                <a:latin typeface="Trebuchet MS"/>
                <a:cs typeface="Trebuchet MS"/>
              </a:rPr>
              <a:t> </a:t>
            </a:r>
            <a:r>
              <a:rPr sz="1550" i="1" dirty="0">
                <a:latin typeface="Trebuchet MS"/>
                <a:cs typeface="Trebuchet MS"/>
              </a:rPr>
              <a:t>Things</a:t>
            </a:r>
            <a:r>
              <a:rPr sz="1550" i="1" spc="60" dirty="0">
                <a:latin typeface="Trebuchet MS"/>
                <a:cs typeface="Trebuchet MS"/>
              </a:rPr>
              <a:t> </a:t>
            </a:r>
            <a:r>
              <a:rPr sz="1550" i="1" spc="-130" dirty="0">
                <a:latin typeface="Trebuchet MS"/>
                <a:cs typeface="Trebuchet MS"/>
              </a:rPr>
              <a:t>in</a:t>
            </a:r>
            <a:r>
              <a:rPr sz="1550" i="1" spc="-100" dirty="0">
                <a:latin typeface="Trebuchet MS"/>
                <a:cs typeface="Trebuchet MS"/>
              </a:rPr>
              <a:t> </a:t>
            </a:r>
            <a:r>
              <a:rPr sz="1550" i="1" spc="-25" dirty="0">
                <a:latin typeface="Trebuchet MS"/>
                <a:cs typeface="Trebuchet MS"/>
              </a:rPr>
              <a:t>These</a:t>
            </a:r>
            <a:r>
              <a:rPr sz="1550" i="1" spc="95" dirty="0">
                <a:latin typeface="Trebuchet MS"/>
                <a:cs typeface="Trebuchet MS"/>
              </a:rPr>
              <a:t> </a:t>
            </a:r>
            <a:r>
              <a:rPr sz="1550" i="1" spc="80" dirty="0">
                <a:latin typeface="Trebuchet MS"/>
                <a:cs typeface="Trebuchet MS"/>
              </a:rPr>
              <a:t>Days,</a:t>
            </a:r>
            <a:r>
              <a:rPr sz="1550" i="1" spc="45" dirty="0">
                <a:latin typeface="Trebuchet MS"/>
                <a:cs typeface="Trebuchet MS"/>
              </a:rPr>
              <a:t> </a:t>
            </a:r>
            <a:r>
              <a:rPr sz="1550" i="1" spc="60" dirty="0">
                <a:latin typeface="Trebuchet MS"/>
                <a:cs typeface="Trebuchet MS"/>
              </a:rPr>
              <a:t>Using</a:t>
            </a:r>
            <a:r>
              <a:rPr sz="1550" i="1" spc="20" dirty="0">
                <a:latin typeface="Trebuchet MS"/>
                <a:cs typeface="Trebuchet MS"/>
              </a:rPr>
              <a:t> </a:t>
            </a:r>
            <a:r>
              <a:rPr sz="1550" i="1" spc="50" dirty="0">
                <a:latin typeface="Trebuchet MS"/>
                <a:cs typeface="Trebuchet MS"/>
              </a:rPr>
              <a:t>Microcontrollers</a:t>
            </a:r>
            <a:r>
              <a:rPr sz="1550" i="1" spc="-150" dirty="0">
                <a:latin typeface="Trebuchet MS"/>
                <a:cs typeface="Trebuchet MS"/>
              </a:rPr>
              <a:t> </a:t>
            </a:r>
            <a:r>
              <a:rPr sz="1550" i="1" dirty="0">
                <a:latin typeface="Trebuchet MS"/>
                <a:cs typeface="Trebuchet MS"/>
              </a:rPr>
              <a:t>To</a:t>
            </a:r>
            <a:r>
              <a:rPr sz="1550" i="1" spc="55" dirty="0">
                <a:latin typeface="Trebuchet MS"/>
                <a:cs typeface="Trebuchet MS"/>
              </a:rPr>
              <a:t> </a:t>
            </a:r>
            <a:r>
              <a:rPr sz="1550" i="1" spc="150" dirty="0">
                <a:latin typeface="Trebuchet MS"/>
                <a:cs typeface="Trebuchet MS"/>
              </a:rPr>
              <a:t>Develop</a:t>
            </a:r>
            <a:r>
              <a:rPr sz="1550" i="1" spc="-80" dirty="0">
                <a:latin typeface="Trebuchet MS"/>
                <a:cs typeface="Trebuchet MS"/>
              </a:rPr>
              <a:t> </a:t>
            </a:r>
            <a:r>
              <a:rPr sz="1550" i="1" spc="60" dirty="0">
                <a:latin typeface="Trebuchet MS"/>
                <a:cs typeface="Trebuchet MS"/>
              </a:rPr>
              <a:t>Various</a:t>
            </a:r>
            <a:r>
              <a:rPr sz="1550" i="1" spc="95" dirty="0">
                <a:latin typeface="Trebuchet MS"/>
                <a:cs typeface="Trebuchet MS"/>
              </a:rPr>
              <a:t> </a:t>
            </a:r>
            <a:r>
              <a:rPr sz="1550" i="1" spc="70" dirty="0">
                <a:latin typeface="Trebuchet MS"/>
                <a:cs typeface="Trebuchet MS"/>
              </a:rPr>
              <a:t>Low-</a:t>
            </a:r>
            <a:r>
              <a:rPr sz="1550" i="1" spc="100" dirty="0">
                <a:latin typeface="Trebuchet MS"/>
                <a:cs typeface="Trebuchet MS"/>
              </a:rPr>
              <a:t>Cost</a:t>
            </a:r>
            <a:r>
              <a:rPr sz="1550" i="1" spc="110" dirty="0">
                <a:latin typeface="Trebuchet MS"/>
                <a:cs typeface="Trebuchet MS"/>
              </a:rPr>
              <a:t> </a:t>
            </a:r>
            <a:r>
              <a:rPr sz="1550" i="1" dirty="0">
                <a:latin typeface="Trebuchet MS"/>
                <a:cs typeface="Trebuchet MS"/>
              </a:rPr>
              <a:t>Systems</a:t>
            </a:r>
            <a:r>
              <a:rPr sz="1550" i="1" spc="195" dirty="0">
                <a:latin typeface="Trebuchet MS"/>
                <a:cs typeface="Trebuchet MS"/>
              </a:rPr>
              <a:t> </a:t>
            </a:r>
            <a:r>
              <a:rPr sz="1550" i="1" spc="-25" dirty="0">
                <a:latin typeface="Trebuchet MS"/>
                <a:cs typeface="Trebuchet MS"/>
              </a:rPr>
              <a:t>Is </a:t>
            </a:r>
            <a:r>
              <a:rPr sz="1550" i="1" spc="80" dirty="0">
                <a:latin typeface="Trebuchet MS"/>
                <a:cs typeface="Trebuchet MS"/>
              </a:rPr>
              <a:t>Quite</a:t>
            </a:r>
            <a:r>
              <a:rPr sz="1550" i="1" spc="-20" dirty="0">
                <a:latin typeface="Trebuchet MS"/>
                <a:cs typeface="Trebuchet MS"/>
              </a:rPr>
              <a:t> </a:t>
            </a:r>
            <a:r>
              <a:rPr sz="1550" i="1" dirty="0">
                <a:latin typeface="Trebuchet MS"/>
                <a:cs typeface="Trebuchet MS"/>
              </a:rPr>
              <a:t>Popular.</a:t>
            </a:r>
            <a:r>
              <a:rPr sz="1550" i="1" spc="135" dirty="0">
                <a:latin typeface="Trebuchet MS"/>
                <a:cs typeface="Trebuchet MS"/>
              </a:rPr>
              <a:t> </a:t>
            </a:r>
            <a:r>
              <a:rPr sz="1550" i="1" dirty="0">
                <a:latin typeface="Trebuchet MS"/>
                <a:cs typeface="Trebuchet MS"/>
              </a:rPr>
              <a:t>The</a:t>
            </a:r>
            <a:r>
              <a:rPr sz="1550" i="1" spc="60" dirty="0">
                <a:latin typeface="Trebuchet MS"/>
                <a:cs typeface="Trebuchet MS"/>
              </a:rPr>
              <a:t> </a:t>
            </a:r>
            <a:r>
              <a:rPr sz="1550" i="1" dirty="0">
                <a:latin typeface="Trebuchet MS"/>
                <a:cs typeface="Trebuchet MS"/>
              </a:rPr>
              <a:t>primary</a:t>
            </a:r>
            <a:r>
              <a:rPr sz="1550" i="1" spc="265" dirty="0">
                <a:latin typeface="Trebuchet MS"/>
                <a:cs typeface="Trebuchet MS"/>
              </a:rPr>
              <a:t> </a:t>
            </a:r>
            <a:r>
              <a:rPr sz="1550" i="1" spc="110" dirty="0">
                <a:latin typeface="Trebuchet MS"/>
                <a:cs typeface="Trebuchet MS"/>
              </a:rPr>
              <a:t>goals </a:t>
            </a:r>
            <a:r>
              <a:rPr sz="1550" i="1" dirty="0">
                <a:latin typeface="Trebuchet MS"/>
                <a:cs typeface="Trebuchet MS"/>
              </a:rPr>
              <a:t>of</a:t>
            </a:r>
            <a:r>
              <a:rPr sz="1550" i="1" spc="-15" dirty="0">
                <a:latin typeface="Trebuchet MS"/>
                <a:cs typeface="Trebuchet MS"/>
              </a:rPr>
              <a:t> </a:t>
            </a:r>
            <a:r>
              <a:rPr sz="1550" i="1" spc="75" dirty="0">
                <a:latin typeface="Trebuchet MS"/>
                <a:cs typeface="Trebuchet MS"/>
              </a:rPr>
              <a:t>the</a:t>
            </a:r>
            <a:r>
              <a:rPr sz="1550" i="1" spc="-15" dirty="0">
                <a:latin typeface="Trebuchet MS"/>
                <a:cs typeface="Trebuchet MS"/>
              </a:rPr>
              <a:t> </a:t>
            </a:r>
            <a:r>
              <a:rPr sz="1550" i="1" dirty="0">
                <a:latin typeface="Trebuchet MS"/>
                <a:cs typeface="Trebuchet MS"/>
              </a:rPr>
              <a:t>Internet</a:t>
            </a:r>
            <a:r>
              <a:rPr sz="1550" i="1" spc="25" dirty="0">
                <a:latin typeface="Trebuchet MS"/>
                <a:cs typeface="Trebuchet MS"/>
              </a:rPr>
              <a:t> </a:t>
            </a:r>
            <a:r>
              <a:rPr sz="1550" i="1" dirty="0">
                <a:latin typeface="Trebuchet MS"/>
                <a:cs typeface="Trebuchet MS"/>
              </a:rPr>
              <a:t>of</a:t>
            </a:r>
            <a:r>
              <a:rPr sz="1550" i="1" spc="-10" dirty="0">
                <a:latin typeface="Trebuchet MS"/>
                <a:cs typeface="Trebuchet MS"/>
              </a:rPr>
              <a:t> </a:t>
            </a:r>
            <a:r>
              <a:rPr sz="1550" i="1" dirty="0">
                <a:latin typeface="Trebuchet MS"/>
                <a:cs typeface="Trebuchet MS"/>
              </a:rPr>
              <a:t>Things</a:t>
            </a:r>
            <a:r>
              <a:rPr sz="1550" i="1" spc="20" dirty="0">
                <a:latin typeface="Trebuchet MS"/>
                <a:cs typeface="Trebuchet MS"/>
              </a:rPr>
              <a:t> </a:t>
            </a:r>
            <a:r>
              <a:rPr sz="1550" i="1" spc="65" dirty="0">
                <a:latin typeface="Trebuchet MS"/>
                <a:cs typeface="Trebuchet MS"/>
              </a:rPr>
              <a:t>are</a:t>
            </a:r>
            <a:r>
              <a:rPr sz="1550" i="1" spc="150" dirty="0">
                <a:latin typeface="Trebuchet MS"/>
                <a:cs typeface="Trebuchet MS"/>
              </a:rPr>
              <a:t> </a:t>
            </a:r>
            <a:r>
              <a:rPr sz="1550" i="1" spc="65" dirty="0">
                <a:latin typeface="Trebuchet MS"/>
                <a:cs typeface="Trebuchet MS"/>
              </a:rPr>
              <a:t>to</a:t>
            </a:r>
            <a:r>
              <a:rPr sz="1550" i="1" spc="-25" dirty="0">
                <a:latin typeface="Trebuchet MS"/>
                <a:cs typeface="Trebuchet MS"/>
              </a:rPr>
              <a:t> </a:t>
            </a:r>
            <a:r>
              <a:rPr sz="1550" i="1" spc="130" dirty="0">
                <a:latin typeface="Trebuchet MS"/>
                <a:cs typeface="Trebuchet MS"/>
              </a:rPr>
              <a:t>reduce</a:t>
            </a:r>
            <a:r>
              <a:rPr sz="1550" i="1" spc="254" dirty="0">
                <a:latin typeface="Trebuchet MS"/>
                <a:cs typeface="Trebuchet MS"/>
              </a:rPr>
              <a:t> </a:t>
            </a:r>
            <a:r>
              <a:rPr sz="1550" i="1" spc="65" dirty="0">
                <a:latin typeface="Trebuchet MS"/>
                <a:cs typeface="Trebuchet MS"/>
              </a:rPr>
              <a:t>labour</a:t>
            </a:r>
            <a:r>
              <a:rPr sz="1550" i="1" spc="25" dirty="0">
                <a:latin typeface="Trebuchet MS"/>
                <a:cs typeface="Trebuchet MS"/>
              </a:rPr>
              <a:t> </a:t>
            </a:r>
            <a:r>
              <a:rPr sz="1550" i="1" spc="80" dirty="0">
                <a:latin typeface="Trebuchet MS"/>
                <a:cs typeface="Trebuchet MS"/>
              </a:rPr>
              <a:t>force</a:t>
            </a:r>
            <a:r>
              <a:rPr sz="1550" i="1" spc="60" dirty="0">
                <a:latin typeface="Trebuchet MS"/>
                <a:cs typeface="Trebuchet MS"/>
              </a:rPr>
              <a:t> </a:t>
            </a:r>
            <a:r>
              <a:rPr sz="1550" i="1" spc="-25" dirty="0">
                <a:latin typeface="Trebuchet MS"/>
                <a:cs typeface="Trebuchet MS"/>
              </a:rPr>
              <a:t>or</a:t>
            </a:r>
            <a:r>
              <a:rPr sz="1550" i="1" spc="110" dirty="0">
                <a:latin typeface="Trebuchet MS"/>
                <a:cs typeface="Trebuchet MS"/>
              </a:rPr>
              <a:t> manpower</a:t>
            </a:r>
            <a:r>
              <a:rPr sz="1550" i="1" spc="320" dirty="0">
                <a:latin typeface="Trebuchet MS"/>
                <a:cs typeface="Trebuchet MS"/>
              </a:rPr>
              <a:t> </a:t>
            </a:r>
            <a:r>
              <a:rPr sz="1550" i="1" spc="185" dirty="0">
                <a:latin typeface="Trebuchet MS"/>
                <a:cs typeface="Trebuchet MS"/>
              </a:rPr>
              <a:t>and</a:t>
            </a:r>
            <a:r>
              <a:rPr sz="1550" i="1" spc="75" dirty="0">
                <a:latin typeface="Trebuchet MS"/>
                <a:cs typeface="Trebuchet MS"/>
              </a:rPr>
              <a:t> </a:t>
            </a:r>
            <a:r>
              <a:rPr sz="1550" i="1" spc="65" dirty="0">
                <a:latin typeface="Trebuchet MS"/>
                <a:cs typeface="Trebuchet MS"/>
              </a:rPr>
              <a:t>to</a:t>
            </a:r>
            <a:r>
              <a:rPr sz="1550" i="1" spc="-40" dirty="0">
                <a:latin typeface="Trebuchet MS"/>
                <a:cs typeface="Trebuchet MS"/>
              </a:rPr>
              <a:t> </a:t>
            </a:r>
            <a:r>
              <a:rPr sz="1550" i="1" spc="114" dirty="0">
                <a:latin typeface="Trebuchet MS"/>
                <a:cs typeface="Trebuchet MS"/>
              </a:rPr>
              <a:t>conserve</a:t>
            </a:r>
            <a:r>
              <a:rPr sz="1550" i="1" spc="50" dirty="0">
                <a:latin typeface="Trebuchet MS"/>
                <a:cs typeface="Trebuchet MS"/>
              </a:rPr>
              <a:t> </a:t>
            </a:r>
            <a:r>
              <a:rPr sz="1550" i="1" spc="110" dirty="0">
                <a:latin typeface="Trebuchet MS"/>
                <a:cs typeface="Trebuchet MS"/>
              </a:rPr>
              <a:t>energy</a:t>
            </a:r>
            <a:r>
              <a:rPr sz="1550" i="1" spc="80" dirty="0">
                <a:latin typeface="Trebuchet MS"/>
                <a:cs typeface="Trebuchet MS"/>
              </a:rPr>
              <a:t> </a:t>
            </a:r>
            <a:r>
              <a:rPr sz="1550" i="1" spc="125" dirty="0">
                <a:latin typeface="Trebuchet MS"/>
                <a:cs typeface="Trebuchet MS"/>
              </a:rPr>
              <a:t>by</a:t>
            </a:r>
            <a:r>
              <a:rPr sz="1550" i="1" spc="85" dirty="0">
                <a:latin typeface="Trebuchet MS"/>
                <a:cs typeface="Trebuchet MS"/>
              </a:rPr>
              <a:t> </a:t>
            </a:r>
            <a:r>
              <a:rPr sz="1550" i="1" spc="110" dirty="0">
                <a:latin typeface="Trebuchet MS"/>
                <a:cs typeface="Trebuchet MS"/>
              </a:rPr>
              <a:t>reducing</a:t>
            </a:r>
            <a:r>
              <a:rPr sz="1550" i="1" spc="15" dirty="0">
                <a:latin typeface="Trebuchet MS"/>
                <a:cs typeface="Trebuchet MS"/>
              </a:rPr>
              <a:t> </a:t>
            </a:r>
            <a:r>
              <a:rPr sz="1550" i="1" spc="10" dirty="0">
                <a:latin typeface="Trebuchet MS"/>
                <a:cs typeface="Trebuchet MS"/>
              </a:rPr>
              <a:t>electricity</a:t>
            </a:r>
            <a:r>
              <a:rPr sz="1550" i="1" spc="-80" dirty="0">
                <a:latin typeface="Trebuchet MS"/>
                <a:cs typeface="Trebuchet MS"/>
              </a:rPr>
              <a:t> </a:t>
            </a:r>
            <a:r>
              <a:rPr sz="1550" i="1" spc="40" dirty="0">
                <a:latin typeface="Trebuchet MS"/>
                <a:cs typeface="Trebuchet MS"/>
              </a:rPr>
              <a:t>waste.</a:t>
            </a:r>
            <a:endParaRPr sz="1550" dirty="0">
              <a:latin typeface="Trebuchet MS"/>
              <a:cs typeface="Trebuchet MS"/>
            </a:endParaRPr>
          </a:p>
          <a:p>
            <a:pPr>
              <a:lnSpc>
                <a:spcPct val="100000"/>
              </a:lnSpc>
            </a:pPr>
            <a:endParaRPr sz="1550" dirty="0">
              <a:latin typeface="Trebuchet MS"/>
              <a:cs typeface="Trebuchet MS"/>
            </a:endParaRPr>
          </a:p>
          <a:p>
            <a:pPr>
              <a:lnSpc>
                <a:spcPct val="100000"/>
              </a:lnSpc>
              <a:spcBef>
                <a:spcPts val="210"/>
              </a:spcBef>
            </a:pPr>
            <a:endParaRPr sz="1550" dirty="0">
              <a:latin typeface="Trebuchet MS"/>
              <a:cs typeface="Trebuchet MS"/>
            </a:endParaRPr>
          </a:p>
          <a:p>
            <a:pPr marL="12700" marR="108585">
              <a:lnSpc>
                <a:spcPct val="103000"/>
              </a:lnSpc>
            </a:pPr>
            <a:r>
              <a:rPr sz="1550" i="1" dirty="0">
                <a:latin typeface="Trebuchet MS"/>
                <a:cs typeface="Trebuchet MS"/>
              </a:rPr>
              <a:t>IoT</a:t>
            </a:r>
            <a:r>
              <a:rPr sz="1550" i="1" spc="-20" dirty="0">
                <a:latin typeface="Trebuchet MS"/>
                <a:cs typeface="Trebuchet MS"/>
              </a:rPr>
              <a:t> </a:t>
            </a:r>
            <a:r>
              <a:rPr sz="1550" i="1" spc="105" dirty="0">
                <a:latin typeface="Trebuchet MS"/>
                <a:cs typeface="Trebuchet MS"/>
              </a:rPr>
              <a:t>has</a:t>
            </a:r>
            <a:r>
              <a:rPr sz="1550" i="1" spc="45" dirty="0">
                <a:latin typeface="Trebuchet MS"/>
                <a:cs typeface="Trebuchet MS"/>
              </a:rPr>
              <a:t> </a:t>
            </a:r>
            <a:r>
              <a:rPr sz="1550" i="1" spc="85" dirty="0">
                <a:latin typeface="Trebuchet MS"/>
                <a:cs typeface="Trebuchet MS"/>
              </a:rPr>
              <a:t>applications</a:t>
            </a:r>
            <a:r>
              <a:rPr sz="1550" i="1" spc="-100" dirty="0">
                <a:latin typeface="Trebuchet MS"/>
                <a:cs typeface="Trebuchet MS"/>
              </a:rPr>
              <a:t> </a:t>
            </a:r>
            <a:r>
              <a:rPr sz="1550" i="1" dirty="0">
                <a:latin typeface="Trebuchet MS"/>
                <a:cs typeface="Trebuchet MS"/>
              </a:rPr>
              <a:t>in</a:t>
            </a:r>
            <a:r>
              <a:rPr sz="1550" i="1" spc="-80" dirty="0">
                <a:latin typeface="Trebuchet MS"/>
                <a:cs typeface="Trebuchet MS"/>
              </a:rPr>
              <a:t> </a:t>
            </a:r>
            <a:r>
              <a:rPr sz="1550" i="1" spc="45" dirty="0">
                <a:latin typeface="Trebuchet MS"/>
                <a:cs typeface="Trebuchet MS"/>
              </a:rPr>
              <a:t>diverse</a:t>
            </a:r>
            <a:r>
              <a:rPr sz="1550" i="1" spc="5" dirty="0">
                <a:latin typeface="Trebuchet MS"/>
                <a:cs typeface="Trebuchet MS"/>
              </a:rPr>
              <a:t> </a:t>
            </a:r>
            <a:r>
              <a:rPr sz="1550" i="1" spc="-25" dirty="0">
                <a:latin typeface="Trebuchet MS"/>
                <a:cs typeface="Trebuchet MS"/>
              </a:rPr>
              <a:t>fields,</a:t>
            </a:r>
            <a:r>
              <a:rPr sz="1550" i="1" spc="-80" dirty="0">
                <a:latin typeface="Trebuchet MS"/>
                <a:cs typeface="Trebuchet MS"/>
              </a:rPr>
              <a:t> </a:t>
            </a:r>
            <a:r>
              <a:rPr sz="1550" i="1" spc="85" dirty="0">
                <a:latin typeface="Trebuchet MS"/>
                <a:cs typeface="Trebuchet MS"/>
              </a:rPr>
              <a:t>including</a:t>
            </a:r>
            <a:r>
              <a:rPr sz="1550" i="1" spc="-180" dirty="0">
                <a:latin typeface="Trebuchet MS"/>
                <a:cs typeface="Trebuchet MS"/>
              </a:rPr>
              <a:t> </a:t>
            </a:r>
            <a:r>
              <a:rPr sz="1550" i="1" dirty="0">
                <a:latin typeface="Trebuchet MS"/>
                <a:cs typeface="Trebuchet MS"/>
              </a:rPr>
              <a:t>smart</a:t>
            </a:r>
            <a:r>
              <a:rPr sz="1550" i="1" spc="270" dirty="0">
                <a:latin typeface="Trebuchet MS"/>
                <a:cs typeface="Trebuchet MS"/>
              </a:rPr>
              <a:t> </a:t>
            </a:r>
            <a:r>
              <a:rPr sz="1550" i="1" spc="60" dirty="0">
                <a:latin typeface="Trebuchet MS"/>
                <a:cs typeface="Trebuchet MS"/>
              </a:rPr>
              <a:t>homes,</a:t>
            </a:r>
            <a:r>
              <a:rPr sz="1550" i="1" spc="145" dirty="0">
                <a:latin typeface="Trebuchet MS"/>
                <a:cs typeface="Trebuchet MS"/>
              </a:rPr>
              <a:t> </a:t>
            </a:r>
            <a:r>
              <a:rPr sz="1550" i="1" spc="75" dirty="0">
                <a:latin typeface="Trebuchet MS"/>
                <a:cs typeface="Trebuchet MS"/>
              </a:rPr>
              <a:t>healthcare,</a:t>
            </a:r>
            <a:r>
              <a:rPr sz="1550" i="1" spc="-80" dirty="0">
                <a:latin typeface="Trebuchet MS"/>
                <a:cs typeface="Trebuchet MS"/>
              </a:rPr>
              <a:t> </a:t>
            </a:r>
            <a:r>
              <a:rPr sz="1550" i="1" spc="-10" dirty="0">
                <a:latin typeface="Trebuchet MS"/>
                <a:cs typeface="Trebuchet MS"/>
              </a:rPr>
              <a:t>agriculture, </a:t>
            </a:r>
            <a:r>
              <a:rPr sz="1550" i="1" dirty="0">
                <a:latin typeface="Trebuchet MS"/>
                <a:cs typeface="Trebuchet MS"/>
              </a:rPr>
              <a:t>transportation,</a:t>
            </a:r>
            <a:r>
              <a:rPr sz="1550" i="1" spc="114" dirty="0">
                <a:latin typeface="Trebuchet MS"/>
                <a:cs typeface="Trebuchet MS"/>
              </a:rPr>
              <a:t> </a:t>
            </a:r>
            <a:r>
              <a:rPr sz="1550" i="1" spc="185" dirty="0">
                <a:latin typeface="Trebuchet MS"/>
                <a:cs typeface="Trebuchet MS"/>
              </a:rPr>
              <a:t>and</a:t>
            </a:r>
            <a:r>
              <a:rPr sz="1550" i="1" spc="160" dirty="0">
                <a:latin typeface="Trebuchet MS"/>
                <a:cs typeface="Trebuchet MS"/>
              </a:rPr>
              <a:t> </a:t>
            </a:r>
            <a:r>
              <a:rPr sz="1550" i="1" spc="-10" dirty="0">
                <a:latin typeface="Trebuchet MS"/>
                <a:cs typeface="Trebuchet MS"/>
              </a:rPr>
              <a:t>industrial </a:t>
            </a:r>
            <a:r>
              <a:rPr sz="1550" i="1" spc="70" dirty="0">
                <a:latin typeface="Trebuchet MS"/>
                <a:cs typeface="Trebuchet MS"/>
              </a:rPr>
              <a:t>automation,</a:t>
            </a:r>
            <a:r>
              <a:rPr sz="1550" i="1" spc="210" dirty="0">
                <a:latin typeface="Trebuchet MS"/>
                <a:cs typeface="Trebuchet MS"/>
              </a:rPr>
              <a:t> </a:t>
            </a:r>
            <a:r>
              <a:rPr sz="1550" i="1" dirty="0">
                <a:latin typeface="Trebuchet MS"/>
                <a:cs typeface="Trebuchet MS"/>
              </a:rPr>
              <a:t>revolutionizing</a:t>
            </a:r>
            <a:r>
              <a:rPr sz="1550" i="1" spc="-100" dirty="0">
                <a:latin typeface="Trebuchet MS"/>
                <a:cs typeface="Trebuchet MS"/>
              </a:rPr>
              <a:t> </a:t>
            </a:r>
            <a:r>
              <a:rPr sz="1550" i="1" spc="150" dirty="0">
                <a:latin typeface="Trebuchet MS"/>
                <a:cs typeface="Trebuchet MS"/>
              </a:rPr>
              <a:t>how</a:t>
            </a:r>
            <a:r>
              <a:rPr sz="1550" i="1" spc="55" dirty="0">
                <a:latin typeface="Trebuchet MS"/>
                <a:cs typeface="Trebuchet MS"/>
              </a:rPr>
              <a:t> </a:t>
            </a:r>
            <a:r>
              <a:rPr sz="1550" i="1" spc="145" dirty="0">
                <a:latin typeface="Trebuchet MS"/>
                <a:cs typeface="Trebuchet MS"/>
              </a:rPr>
              <a:t>we</a:t>
            </a:r>
            <a:r>
              <a:rPr sz="1550" i="1" spc="229" dirty="0">
                <a:latin typeface="Trebuchet MS"/>
                <a:cs typeface="Trebuchet MS"/>
              </a:rPr>
              <a:t> </a:t>
            </a:r>
            <a:r>
              <a:rPr sz="1550" i="1" spc="45" dirty="0">
                <a:latin typeface="Trebuchet MS"/>
                <a:cs typeface="Trebuchet MS"/>
              </a:rPr>
              <a:t>interact</a:t>
            </a:r>
            <a:r>
              <a:rPr sz="1550" i="1" spc="-5" dirty="0">
                <a:latin typeface="Trebuchet MS"/>
                <a:cs typeface="Trebuchet MS"/>
              </a:rPr>
              <a:t> </a:t>
            </a:r>
            <a:r>
              <a:rPr sz="1550" i="1" dirty="0">
                <a:latin typeface="Trebuchet MS"/>
                <a:cs typeface="Trebuchet MS"/>
              </a:rPr>
              <a:t>with</a:t>
            </a:r>
            <a:r>
              <a:rPr sz="1550" i="1" spc="20" dirty="0">
                <a:latin typeface="Trebuchet MS"/>
                <a:cs typeface="Trebuchet MS"/>
              </a:rPr>
              <a:t> </a:t>
            </a:r>
            <a:r>
              <a:rPr sz="1550" i="1" spc="75" dirty="0">
                <a:latin typeface="Trebuchet MS"/>
                <a:cs typeface="Trebuchet MS"/>
              </a:rPr>
              <a:t>the</a:t>
            </a:r>
            <a:r>
              <a:rPr sz="1550" i="1" spc="40" dirty="0">
                <a:latin typeface="Trebuchet MS"/>
                <a:cs typeface="Trebuchet MS"/>
              </a:rPr>
              <a:t> </a:t>
            </a:r>
            <a:r>
              <a:rPr sz="1550" i="1" dirty="0">
                <a:latin typeface="Trebuchet MS"/>
                <a:cs typeface="Trebuchet MS"/>
              </a:rPr>
              <a:t>world</a:t>
            </a:r>
            <a:r>
              <a:rPr sz="1550" i="1" spc="160" dirty="0">
                <a:latin typeface="Trebuchet MS"/>
                <a:cs typeface="Trebuchet MS"/>
              </a:rPr>
              <a:t> </a:t>
            </a:r>
            <a:r>
              <a:rPr sz="1550" i="1" spc="100" dirty="0">
                <a:latin typeface="Trebuchet MS"/>
                <a:cs typeface="Trebuchet MS"/>
              </a:rPr>
              <a:t>around </a:t>
            </a:r>
            <a:r>
              <a:rPr sz="1550" i="1" spc="-25" dirty="0">
                <a:latin typeface="Trebuchet MS"/>
                <a:cs typeface="Trebuchet MS"/>
              </a:rPr>
              <a:t>us.</a:t>
            </a:r>
            <a:endParaRPr sz="1550" dirty="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pic>
          <p:nvPicPr>
            <p:cNvPr id="4" name="object 4"/>
            <p:cNvPicPr/>
            <p:nvPr/>
          </p:nvPicPr>
          <p:blipFill>
            <a:blip r:embed="rId3" cstate="print"/>
            <a:stretch>
              <a:fillRect/>
            </a:stretch>
          </p:blipFill>
          <p:spPr>
            <a:xfrm>
              <a:off x="10391775" y="0"/>
              <a:ext cx="776287" cy="1214374"/>
            </a:xfrm>
            <a:prstGeom prst="rect">
              <a:avLst/>
            </a:prstGeom>
          </p:spPr>
        </p:pic>
        <p:sp>
          <p:nvSpPr>
            <p:cNvPr id="5" name="object 5"/>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sp>
          <p:nvSpPr>
            <p:cNvPr id="6" name="object 6"/>
            <p:cNvSpPr/>
            <p:nvPr/>
          </p:nvSpPr>
          <p:spPr>
            <a:xfrm>
              <a:off x="8715375" y="1457325"/>
              <a:ext cx="3476625" cy="829310"/>
            </a:xfrm>
            <a:custGeom>
              <a:avLst/>
              <a:gdLst/>
              <a:ahLst/>
              <a:cxnLst/>
              <a:rect l="l" t="t" r="r" b="b"/>
              <a:pathLst>
                <a:path w="3476625" h="829310">
                  <a:moveTo>
                    <a:pt x="3474847" y="0"/>
                  </a:moveTo>
                  <a:lnTo>
                    <a:pt x="3361435" y="38353"/>
                  </a:lnTo>
                  <a:lnTo>
                    <a:pt x="3247771" y="75946"/>
                  </a:lnTo>
                  <a:lnTo>
                    <a:pt x="3134105" y="113029"/>
                  </a:lnTo>
                  <a:lnTo>
                    <a:pt x="2905252" y="182625"/>
                  </a:lnTo>
                  <a:lnTo>
                    <a:pt x="2790698" y="216535"/>
                  </a:lnTo>
                  <a:lnTo>
                    <a:pt x="2677159" y="248285"/>
                  </a:lnTo>
                  <a:lnTo>
                    <a:pt x="2561335" y="279526"/>
                  </a:lnTo>
                  <a:lnTo>
                    <a:pt x="2446528" y="310007"/>
                  </a:lnTo>
                  <a:lnTo>
                    <a:pt x="2218435" y="367538"/>
                  </a:lnTo>
                  <a:lnTo>
                    <a:pt x="2105279" y="394715"/>
                  </a:lnTo>
                  <a:lnTo>
                    <a:pt x="1878202" y="446150"/>
                  </a:lnTo>
                  <a:lnTo>
                    <a:pt x="1766061" y="470662"/>
                  </a:lnTo>
                  <a:lnTo>
                    <a:pt x="1654936" y="493775"/>
                  </a:lnTo>
                  <a:lnTo>
                    <a:pt x="1432559" y="538352"/>
                  </a:lnTo>
                  <a:lnTo>
                    <a:pt x="1214247" y="579374"/>
                  </a:lnTo>
                  <a:lnTo>
                    <a:pt x="1106170" y="598677"/>
                  </a:lnTo>
                  <a:lnTo>
                    <a:pt x="998981" y="616712"/>
                  </a:lnTo>
                  <a:lnTo>
                    <a:pt x="893191" y="635126"/>
                  </a:lnTo>
                  <a:lnTo>
                    <a:pt x="788289" y="651763"/>
                  </a:lnTo>
                  <a:lnTo>
                    <a:pt x="482473" y="698119"/>
                  </a:lnTo>
                  <a:lnTo>
                    <a:pt x="188214" y="737997"/>
                  </a:lnTo>
                  <a:lnTo>
                    <a:pt x="0" y="760984"/>
                  </a:lnTo>
                  <a:lnTo>
                    <a:pt x="42164" y="827277"/>
                  </a:lnTo>
                  <a:lnTo>
                    <a:pt x="68566" y="828056"/>
                  </a:lnTo>
                  <a:lnTo>
                    <a:pt x="96676" y="828537"/>
                  </a:lnTo>
                  <a:lnTo>
                    <a:pt x="126449" y="828725"/>
                  </a:lnTo>
                  <a:lnTo>
                    <a:pt x="157839" y="828626"/>
                  </a:lnTo>
                  <a:lnTo>
                    <a:pt x="225290" y="827593"/>
                  </a:lnTo>
                  <a:lnTo>
                    <a:pt x="298664" y="825481"/>
                  </a:lnTo>
                  <a:lnTo>
                    <a:pt x="377597" y="822337"/>
                  </a:lnTo>
                  <a:lnTo>
                    <a:pt x="461727" y="818206"/>
                  </a:lnTo>
                  <a:lnTo>
                    <a:pt x="550689" y="813133"/>
                  </a:lnTo>
                  <a:lnTo>
                    <a:pt x="644119" y="807165"/>
                  </a:lnTo>
                  <a:lnTo>
                    <a:pt x="741655" y="800347"/>
                  </a:lnTo>
                  <a:lnTo>
                    <a:pt x="894858" y="788625"/>
                  </a:lnTo>
                  <a:lnTo>
                    <a:pt x="1055251" y="775247"/>
                  </a:lnTo>
                  <a:lnTo>
                    <a:pt x="1221606" y="760365"/>
                  </a:lnTo>
                  <a:lnTo>
                    <a:pt x="1392695" y="744135"/>
                  </a:lnTo>
                  <a:lnTo>
                    <a:pt x="1567291" y="726709"/>
                  </a:lnTo>
                  <a:lnTo>
                    <a:pt x="1744165" y="708242"/>
                  </a:lnTo>
                  <a:lnTo>
                    <a:pt x="1922091" y="688888"/>
                  </a:lnTo>
                  <a:lnTo>
                    <a:pt x="2158839" y="661966"/>
                  </a:lnTo>
                  <a:lnTo>
                    <a:pt x="2392363" y="634105"/>
                  </a:lnTo>
                  <a:lnTo>
                    <a:pt x="2619754" y="605668"/>
                  </a:lnTo>
                  <a:lnTo>
                    <a:pt x="2784521" y="584182"/>
                  </a:lnTo>
                  <a:lnTo>
                    <a:pt x="2942974" y="562731"/>
                  </a:lnTo>
                  <a:lnTo>
                    <a:pt x="3093884" y="541468"/>
                  </a:lnTo>
                  <a:lnTo>
                    <a:pt x="3236024" y="520549"/>
                  </a:lnTo>
                  <a:lnTo>
                    <a:pt x="3368167" y="500125"/>
                  </a:lnTo>
                  <a:lnTo>
                    <a:pt x="3476625" y="482091"/>
                  </a:lnTo>
                  <a:lnTo>
                    <a:pt x="3476625" y="12953"/>
                  </a:lnTo>
                  <a:lnTo>
                    <a:pt x="3474847" y="0"/>
                  </a:lnTo>
                  <a:close/>
                </a:path>
              </a:pathLst>
            </a:custGeom>
            <a:solidFill>
              <a:srgbClr val="FFFFFF">
                <a:alpha val="19999"/>
              </a:srgbClr>
            </a:solidFill>
          </p:spPr>
          <p:txBody>
            <a:bodyPr wrap="square" lIns="0" tIns="0" rIns="0" bIns="0" rtlCol="0"/>
            <a:lstStyle/>
            <a:p>
              <a:endParaRPr/>
            </a:p>
          </p:txBody>
        </p:sp>
      </p:grpSp>
      <p:sp>
        <p:nvSpPr>
          <p:cNvPr id="7" name="object 7"/>
          <p:cNvSpPr txBox="1">
            <a:spLocks noGrp="1"/>
          </p:cNvSpPr>
          <p:nvPr>
            <p:ph type="title"/>
          </p:nvPr>
        </p:nvSpPr>
        <p:spPr>
          <a:xfrm>
            <a:off x="725487" y="304418"/>
            <a:ext cx="6516052" cy="1012136"/>
          </a:xfrm>
          <a:prstGeom prst="rect">
            <a:avLst/>
          </a:prstGeom>
        </p:spPr>
        <p:txBody>
          <a:bodyPr vert="horz" wrap="square" lIns="0" tIns="362267" rIns="0" bIns="0" rtlCol="0">
            <a:spAutoFit/>
          </a:bodyPr>
          <a:lstStyle/>
          <a:p>
            <a:pPr marL="15240">
              <a:lnSpc>
                <a:spcPct val="100000"/>
              </a:lnSpc>
              <a:spcBef>
                <a:spcPts val="105"/>
              </a:spcBef>
            </a:pPr>
            <a:r>
              <a:rPr spc="65" dirty="0"/>
              <a:t>ESP</a:t>
            </a:r>
            <a:r>
              <a:rPr spc="-160" dirty="0"/>
              <a:t> </a:t>
            </a:r>
            <a:r>
              <a:rPr spc="80" dirty="0"/>
              <a:t>32</a:t>
            </a:r>
            <a:r>
              <a:rPr lang="en-IN" spc="80" dirty="0"/>
              <a:t> WDM ver2.0</a:t>
            </a:r>
            <a:endParaRPr spc="80" dirty="0"/>
          </a:p>
        </p:txBody>
      </p:sp>
      <p:sp>
        <p:nvSpPr>
          <p:cNvPr id="8" name="object 8"/>
          <p:cNvSpPr/>
          <p:nvPr/>
        </p:nvSpPr>
        <p:spPr>
          <a:xfrm>
            <a:off x="0" y="1762125"/>
            <a:ext cx="12192000" cy="5095875"/>
          </a:xfrm>
          <a:custGeom>
            <a:avLst/>
            <a:gdLst/>
            <a:ahLst/>
            <a:cxnLst/>
            <a:rect l="l" t="t" r="r" b="b"/>
            <a:pathLst>
              <a:path w="12192000" h="5095875">
                <a:moveTo>
                  <a:pt x="0" y="0"/>
                </a:moveTo>
                <a:lnTo>
                  <a:pt x="0" y="5095875"/>
                </a:lnTo>
                <a:lnTo>
                  <a:pt x="12192000" y="5095875"/>
                </a:lnTo>
                <a:lnTo>
                  <a:pt x="12192000" y="2162175"/>
                </a:lnTo>
                <a:lnTo>
                  <a:pt x="12191238" y="2162175"/>
                </a:lnTo>
                <a:lnTo>
                  <a:pt x="12191238" y="2412"/>
                </a:lnTo>
                <a:lnTo>
                  <a:pt x="11914505" y="54610"/>
                </a:lnTo>
                <a:lnTo>
                  <a:pt x="11639042" y="104394"/>
                </a:lnTo>
                <a:lnTo>
                  <a:pt x="11362309" y="153035"/>
                </a:lnTo>
                <a:lnTo>
                  <a:pt x="11084306" y="194817"/>
                </a:lnTo>
                <a:lnTo>
                  <a:pt x="10807573" y="236854"/>
                </a:lnTo>
                <a:lnTo>
                  <a:pt x="10529570" y="276098"/>
                </a:lnTo>
                <a:lnTo>
                  <a:pt x="10255250" y="309625"/>
                </a:lnTo>
                <a:lnTo>
                  <a:pt x="9977374" y="341502"/>
                </a:lnTo>
                <a:lnTo>
                  <a:pt x="9700641" y="370586"/>
                </a:lnTo>
                <a:lnTo>
                  <a:pt x="9428734" y="395859"/>
                </a:lnTo>
                <a:lnTo>
                  <a:pt x="9153271" y="421004"/>
                </a:lnTo>
                <a:lnTo>
                  <a:pt x="8881364" y="442087"/>
                </a:lnTo>
                <a:lnTo>
                  <a:pt x="8609457" y="458597"/>
                </a:lnTo>
                <a:lnTo>
                  <a:pt x="8338820" y="475741"/>
                </a:lnTo>
                <a:lnTo>
                  <a:pt x="8070596" y="490092"/>
                </a:lnTo>
                <a:lnTo>
                  <a:pt x="7804911" y="500252"/>
                </a:lnTo>
                <a:lnTo>
                  <a:pt x="7539101" y="509015"/>
                </a:lnTo>
                <a:lnTo>
                  <a:pt x="7275703" y="517398"/>
                </a:lnTo>
                <a:lnTo>
                  <a:pt x="7016115" y="521208"/>
                </a:lnTo>
                <a:lnTo>
                  <a:pt x="6756400" y="525399"/>
                </a:lnTo>
                <a:lnTo>
                  <a:pt x="6500368" y="527558"/>
                </a:lnTo>
                <a:lnTo>
                  <a:pt x="6246749" y="525399"/>
                </a:lnTo>
                <a:lnTo>
                  <a:pt x="5995670" y="525399"/>
                </a:lnTo>
                <a:lnTo>
                  <a:pt x="5747004" y="521208"/>
                </a:lnTo>
                <a:lnTo>
                  <a:pt x="5261737" y="509015"/>
                </a:lnTo>
                <a:lnTo>
                  <a:pt x="5025263" y="502285"/>
                </a:lnTo>
                <a:lnTo>
                  <a:pt x="4789932" y="492125"/>
                </a:lnTo>
                <a:lnTo>
                  <a:pt x="4558284" y="481329"/>
                </a:lnTo>
                <a:lnTo>
                  <a:pt x="4331589" y="471550"/>
                </a:lnTo>
                <a:lnTo>
                  <a:pt x="3888994" y="443864"/>
                </a:lnTo>
                <a:lnTo>
                  <a:pt x="3464814" y="414400"/>
                </a:lnTo>
                <a:lnTo>
                  <a:pt x="3057525" y="383539"/>
                </a:lnTo>
                <a:lnTo>
                  <a:pt x="2672334" y="349630"/>
                </a:lnTo>
                <a:lnTo>
                  <a:pt x="2304161" y="314198"/>
                </a:lnTo>
                <a:lnTo>
                  <a:pt x="1962785" y="276098"/>
                </a:lnTo>
                <a:lnTo>
                  <a:pt x="1642110" y="238505"/>
                </a:lnTo>
                <a:lnTo>
                  <a:pt x="1347089" y="201040"/>
                </a:lnTo>
                <a:lnTo>
                  <a:pt x="1076490" y="165735"/>
                </a:lnTo>
                <a:lnTo>
                  <a:pt x="836320" y="132079"/>
                </a:lnTo>
                <a:lnTo>
                  <a:pt x="436448" y="73533"/>
                </a:lnTo>
                <a:lnTo>
                  <a:pt x="282841" y="48387"/>
                </a:lnTo>
                <a:lnTo>
                  <a:pt x="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body" idx="1"/>
          </p:nvPr>
        </p:nvSpPr>
        <p:spPr>
          <a:xfrm>
            <a:off x="728344" y="2436812"/>
            <a:ext cx="4918710" cy="3618618"/>
          </a:xfrm>
          <a:prstGeom prst="rect">
            <a:avLst/>
          </a:prstGeom>
        </p:spPr>
        <p:txBody>
          <a:bodyPr vert="horz" wrap="square" lIns="0" tIns="154622" rIns="0" bIns="0" rtlCol="0">
            <a:spAutoFit/>
          </a:bodyPr>
          <a:lstStyle/>
          <a:p>
            <a:pPr marL="12700" marR="150495">
              <a:lnSpc>
                <a:spcPct val="100000"/>
              </a:lnSpc>
              <a:spcBef>
                <a:spcPts val="130"/>
              </a:spcBef>
            </a:pPr>
            <a:r>
              <a:rPr b="0" i="0" dirty="0">
                <a:solidFill>
                  <a:srgbClr val="000000"/>
                </a:solidFill>
                <a:latin typeface="Times New Roman"/>
                <a:cs typeface="Times New Roman"/>
              </a:rPr>
              <a:t>The</a:t>
            </a:r>
            <a:r>
              <a:rPr b="0" i="0" spc="-40" dirty="0">
                <a:solidFill>
                  <a:srgbClr val="000000"/>
                </a:solidFill>
                <a:latin typeface="Times New Roman"/>
                <a:cs typeface="Times New Roman"/>
              </a:rPr>
              <a:t> </a:t>
            </a:r>
            <a:r>
              <a:rPr b="0" i="0" dirty="0">
                <a:solidFill>
                  <a:srgbClr val="000000"/>
                </a:solidFill>
                <a:latin typeface="Times New Roman"/>
                <a:cs typeface="Times New Roman"/>
              </a:rPr>
              <a:t>ESP32</a:t>
            </a:r>
            <a:r>
              <a:rPr b="0" i="0" spc="-160" dirty="0">
                <a:solidFill>
                  <a:srgbClr val="000000"/>
                </a:solidFill>
                <a:latin typeface="Times New Roman"/>
                <a:cs typeface="Times New Roman"/>
              </a:rPr>
              <a:t> </a:t>
            </a:r>
            <a:r>
              <a:rPr b="0" i="0" dirty="0">
                <a:solidFill>
                  <a:srgbClr val="000000"/>
                </a:solidFill>
                <a:latin typeface="Times New Roman"/>
                <a:cs typeface="Times New Roman"/>
              </a:rPr>
              <a:t>is</a:t>
            </a:r>
            <a:r>
              <a:rPr b="0" i="0" spc="80" dirty="0">
                <a:solidFill>
                  <a:srgbClr val="000000"/>
                </a:solidFill>
                <a:latin typeface="Times New Roman"/>
                <a:cs typeface="Times New Roman"/>
              </a:rPr>
              <a:t> </a:t>
            </a:r>
            <a:r>
              <a:rPr b="0" i="0" dirty="0">
                <a:solidFill>
                  <a:srgbClr val="000000"/>
                </a:solidFill>
                <a:latin typeface="Times New Roman"/>
                <a:cs typeface="Times New Roman"/>
              </a:rPr>
              <a:t>widely</a:t>
            </a:r>
            <a:r>
              <a:rPr b="0" i="0" spc="-75" dirty="0">
                <a:solidFill>
                  <a:srgbClr val="000000"/>
                </a:solidFill>
                <a:latin typeface="Times New Roman"/>
                <a:cs typeface="Times New Roman"/>
              </a:rPr>
              <a:t> </a:t>
            </a:r>
            <a:r>
              <a:rPr b="0" i="0" dirty="0">
                <a:solidFill>
                  <a:srgbClr val="000000"/>
                </a:solidFill>
                <a:latin typeface="Times New Roman"/>
                <a:cs typeface="Times New Roman"/>
              </a:rPr>
              <a:t>used</a:t>
            </a:r>
            <a:r>
              <a:rPr b="0" i="0" spc="-80" dirty="0">
                <a:solidFill>
                  <a:srgbClr val="000000"/>
                </a:solidFill>
                <a:latin typeface="Times New Roman"/>
                <a:cs typeface="Times New Roman"/>
              </a:rPr>
              <a:t> </a:t>
            </a:r>
            <a:r>
              <a:rPr b="0" i="0" dirty="0">
                <a:solidFill>
                  <a:srgbClr val="000000"/>
                </a:solidFill>
                <a:latin typeface="Times New Roman"/>
                <a:cs typeface="Times New Roman"/>
              </a:rPr>
              <a:t>in</a:t>
            </a:r>
            <a:r>
              <a:rPr b="0" i="0" spc="75" dirty="0">
                <a:solidFill>
                  <a:srgbClr val="000000"/>
                </a:solidFill>
                <a:latin typeface="Times New Roman"/>
                <a:cs typeface="Times New Roman"/>
              </a:rPr>
              <a:t> </a:t>
            </a:r>
            <a:r>
              <a:rPr b="0" i="0" dirty="0">
                <a:solidFill>
                  <a:srgbClr val="000000"/>
                </a:solidFill>
                <a:latin typeface="Times New Roman"/>
                <a:cs typeface="Times New Roman"/>
              </a:rPr>
              <a:t>IoT </a:t>
            </a:r>
            <a:r>
              <a:rPr b="0" i="0" spc="-10" dirty="0">
                <a:solidFill>
                  <a:srgbClr val="000000"/>
                </a:solidFill>
                <a:latin typeface="Times New Roman"/>
                <a:cs typeface="Times New Roman"/>
              </a:rPr>
              <a:t>applications, </a:t>
            </a:r>
            <a:r>
              <a:rPr b="0" i="0" dirty="0">
                <a:solidFill>
                  <a:srgbClr val="000000"/>
                </a:solidFill>
                <a:latin typeface="Times New Roman"/>
                <a:cs typeface="Times New Roman"/>
              </a:rPr>
              <a:t>including</a:t>
            </a:r>
            <a:r>
              <a:rPr b="0" i="0" spc="-240" dirty="0">
                <a:solidFill>
                  <a:srgbClr val="000000"/>
                </a:solidFill>
                <a:latin typeface="Times New Roman"/>
                <a:cs typeface="Times New Roman"/>
              </a:rPr>
              <a:t> </a:t>
            </a:r>
            <a:r>
              <a:rPr b="0" i="0" dirty="0">
                <a:solidFill>
                  <a:srgbClr val="000000"/>
                </a:solidFill>
                <a:latin typeface="Times New Roman"/>
                <a:cs typeface="Times New Roman"/>
              </a:rPr>
              <a:t>smart</a:t>
            </a:r>
            <a:r>
              <a:rPr b="0" i="0" spc="55" dirty="0">
                <a:solidFill>
                  <a:srgbClr val="000000"/>
                </a:solidFill>
                <a:latin typeface="Times New Roman"/>
                <a:cs typeface="Times New Roman"/>
              </a:rPr>
              <a:t> </a:t>
            </a:r>
            <a:r>
              <a:rPr b="0" i="0" dirty="0">
                <a:solidFill>
                  <a:srgbClr val="000000"/>
                </a:solidFill>
                <a:latin typeface="Times New Roman"/>
                <a:cs typeface="Times New Roman"/>
              </a:rPr>
              <a:t>home</a:t>
            </a:r>
            <a:r>
              <a:rPr b="0" i="0" spc="-45" dirty="0">
                <a:solidFill>
                  <a:srgbClr val="000000"/>
                </a:solidFill>
                <a:latin typeface="Times New Roman"/>
                <a:cs typeface="Times New Roman"/>
              </a:rPr>
              <a:t> </a:t>
            </a:r>
            <a:r>
              <a:rPr b="0" i="0" dirty="0">
                <a:solidFill>
                  <a:srgbClr val="000000"/>
                </a:solidFill>
                <a:latin typeface="Times New Roman"/>
                <a:cs typeface="Times New Roman"/>
              </a:rPr>
              <a:t>devices,</a:t>
            </a:r>
            <a:r>
              <a:rPr b="0" i="0" spc="40" dirty="0">
                <a:solidFill>
                  <a:srgbClr val="000000"/>
                </a:solidFill>
                <a:latin typeface="Times New Roman"/>
                <a:cs typeface="Times New Roman"/>
              </a:rPr>
              <a:t> </a:t>
            </a:r>
            <a:r>
              <a:rPr b="0" i="0" spc="-10" dirty="0">
                <a:solidFill>
                  <a:srgbClr val="000000"/>
                </a:solidFill>
                <a:latin typeface="Times New Roman"/>
                <a:cs typeface="Times New Roman"/>
              </a:rPr>
              <a:t>wearables, </a:t>
            </a:r>
            <a:r>
              <a:rPr b="0" i="0" dirty="0">
                <a:solidFill>
                  <a:srgbClr val="000000"/>
                </a:solidFill>
                <a:latin typeface="Times New Roman"/>
                <a:cs typeface="Times New Roman"/>
              </a:rPr>
              <a:t>industrial</a:t>
            </a:r>
            <a:r>
              <a:rPr b="0" i="0" spc="-65" dirty="0">
                <a:solidFill>
                  <a:srgbClr val="000000"/>
                </a:solidFill>
                <a:latin typeface="Times New Roman"/>
                <a:cs typeface="Times New Roman"/>
              </a:rPr>
              <a:t> </a:t>
            </a:r>
            <a:r>
              <a:rPr b="0" i="0" dirty="0">
                <a:solidFill>
                  <a:srgbClr val="000000"/>
                </a:solidFill>
                <a:latin typeface="Times New Roman"/>
                <a:cs typeface="Times New Roman"/>
              </a:rPr>
              <a:t>automation,</a:t>
            </a:r>
            <a:r>
              <a:rPr b="0" i="0" spc="-180" dirty="0">
                <a:solidFill>
                  <a:srgbClr val="000000"/>
                </a:solidFill>
                <a:latin typeface="Times New Roman"/>
                <a:cs typeface="Times New Roman"/>
              </a:rPr>
              <a:t> </a:t>
            </a:r>
            <a:r>
              <a:rPr b="0" i="0" dirty="0">
                <a:solidFill>
                  <a:srgbClr val="000000"/>
                </a:solidFill>
                <a:latin typeface="Times New Roman"/>
                <a:cs typeface="Times New Roman"/>
              </a:rPr>
              <a:t>and</a:t>
            </a:r>
            <a:r>
              <a:rPr b="0" i="0" spc="40" dirty="0">
                <a:solidFill>
                  <a:srgbClr val="000000"/>
                </a:solidFill>
                <a:latin typeface="Times New Roman"/>
                <a:cs typeface="Times New Roman"/>
              </a:rPr>
              <a:t> </a:t>
            </a:r>
            <a:r>
              <a:rPr b="0" i="0" spc="-20" dirty="0">
                <a:solidFill>
                  <a:srgbClr val="000000"/>
                </a:solidFill>
                <a:latin typeface="Times New Roman"/>
                <a:cs typeface="Times New Roman"/>
              </a:rPr>
              <a:t>more.</a:t>
            </a:r>
          </a:p>
          <a:p>
            <a:pPr marL="12700" marR="5080">
              <a:lnSpc>
                <a:spcPct val="100000"/>
              </a:lnSpc>
              <a:spcBef>
                <a:spcPts val="985"/>
              </a:spcBef>
            </a:pPr>
            <a:r>
              <a:rPr b="0" i="0" dirty="0">
                <a:solidFill>
                  <a:srgbClr val="000000"/>
                </a:solidFill>
                <a:latin typeface="Times New Roman"/>
                <a:cs typeface="Times New Roman"/>
              </a:rPr>
              <a:t>Its</a:t>
            </a:r>
            <a:r>
              <a:rPr b="0" i="0" spc="55" dirty="0">
                <a:solidFill>
                  <a:srgbClr val="000000"/>
                </a:solidFill>
                <a:latin typeface="Times New Roman"/>
                <a:cs typeface="Times New Roman"/>
              </a:rPr>
              <a:t> </a:t>
            </a:r>
            <a:r>
              <a:rPr b="0" i="0" dirty="0">
                <a:solidFill>
                  <a:srgbClr val="000000"/>
                </a:solidFill>
                <a:latin typeface="Times New Roman"/>
                <a:cs typeface="Times New Roman"/>
              </a:rPr>
              <a:t>low</a:t>
            </a:r>
            <a:r>
              <a:rPr b="0" i="0" spc="-25" dirty="0">
                <a:solidFill>
                  <a:srgbClr val="000000"/>
                </a:solidFill>
                <a:latin typeface="Times New Roman"/>
                <a:cs typeface="Times New Roman"/>
              </a:rPr>
              <a:t> </a:t>
            </a:r>
            <a:r>
              <a:rPr b="0" i="0" dirty="0">
                <a:solidFill>
                  <a:srgbClr val="000000"/>
                </a:solidFill>
                <a:latin typeface="Times New Roman"/>
                <a:cs typeface="Times New Roman"/>
              </a:rPr>
              <a:t>power</a:t>
            </a:r>
            <a:r>
              <a:rPr b="0" i="0" spc="-65" dirty="0">
                <a:solidFill>
                  <a:srgbClr val="000000"/>
                </a:solidFill>
                <a:latin typeface="Times New Roman"/>
                <a:cs typeface="Times New Roman"/>
              </a:rPr>
              <a:t> </a:t>
            </a:r>
            <a:r>
              <a:rPr b="0" i="0" dirty="0">
                <a:solidFill>
                  <a:srgbClr val="000000"/>
                </a:solidFill>
                <a:latin typeface="Times New Roman"/>
                <a:cs typeface="Times New Roman"/>
              </a:rPr>
              <a:t>consumption,</a:t>
            </a:r>
            <a:r>
              <a:rPr b="0" i="0" spc="-220" dirty="0">
                <a:solidFill>
                  <a:srgbClr val="000000"/>
                </a:solidFill>
                <a:latin typeface="Times New Roman"/>
                <a:cs typeface="Times New Roman"/>
              </a:rPr>
              <a:t> </a:t>
            </a:r>
            <a:r>
              <a:rPr b="0" i="0" dirty="0">
                <a:solidFill>
                  <a:srgbClr val="000000"/>
                </a:solidFill>
                <a:latin typeface="Times New Roman"/>
                <a:cs typeface="Times New Roman"/>
              </a:rPr>
              <a:t>advanced</a:t>
            </a:r>
            <a:r>
              <a:rPr b="0" i="0" spc="-30" dirty="0">
                <a:solidFill>
                  <a:srgbClr val="000000"/>
                </a:solidFill>
                <a:latin typeface="Times New Roman"/>
                <a:cs typeface="Times New Roman"/>
              </a:rPr>
              <a:t> </a:t>
            </a:r>
            <a:r>
              <a:rPr b="0" i="0" spc="-10" dirty="0">
                <a:solidFill>
                  <a:srgbClr val="000000"/>
                </a:solidFill>
                <a:latin typeface="Times New Roman"/>
                <a:cs typeface="Times New Roman"/>
              </a:rPr>
              <a:t>features, </a:t>
            </a:r>
            <a:r>
              <a:rPr b="0" i="0" dirty="0">
                <a:solidFill>
                  <a:srgbClr val="000000"/>
                </a:solidFill>
                <a:latin typeface="Times New Roman"/>
                <a:cs typeface="Times New Roman"/>
              </a:rPr>
              <a:t>and</a:t>
            </a:r>
            <a:r>
              <a:rPr b="0" i="0" spc="-105" dirty="0">
                <a:solidFill>
                  <a:srgbClr val="000000"/>
                </a:solidFill>
                <a:latin typeface="Times New Roman"/>
                <a:cs typeface="Times New Roman"/>
              </a:rPr>
              <a:t> </a:t>
            </a:r>
            <a:r>
              <a:rPr b="0" i="0" dirty="0">
                <a:solidFill>
                  <a:srgbClr val="000000"/>
                </a:solidFill>
                <a:latin typeface="Times New Roman"/>
                <a:cs typeface="Times New Roman"/>
              </a:rPr>
              <a:t>extensive</a:t>
            </a:r>
            <a:r>
              <a:rPr b="0" i="0" spc="15" dirty="0">
                <a:solidFill>
                  <a:srgbClr val="000000"/>
                </a:solidFill>
                <a:latin typeface="Times New Roman"/>
                <a:cs typeface="Times New Roman"/>
              </a:rPr>
              <a:t> </a:t>
            </a:r>
            <a:r>
              <a:rPr b="0" i="0" dirty="0">
                <a:solidFill>
                  <a:srgbClr val="000000"/>
                </a:solidFill>
                <a:latin typeface="Times New Roman"/>
                <a:cs typeface="Times New Roman"/>
              </a:rPr>
              <a:t>development</a:t>
            </a:r>
            <a:r>
              <a:rPr b="0" i="0" spc="-170" dirty="0">
                <a:solidFill>
                  <a:srgbClr val="000000"/>
                </a:solidFill>
                <a:latin typeface="Times New Roman"/>
                <a:cs typeface="Times New Roman"/>
              </a:rPr>
              <a:t> </a:t>
            </a:r>
            <a:r>
              <a:rPr b="0" i="0" dirty="0">
                <a:solidFill>
                  <a:srgbClr val="000000"/>
                </a:solidFill>
                <a:latin typeface="Times New Roman"/>
                <a:cs typeface="Times New Roman"/>
              </a:rPr>
              <a:t>ecosystem</a:t>
            </a:r>
            <a:r>
              <a:rPr b="0" i="0" spc="-60" dirty="0">
                <a:solidFill>
                  <a:srgbClr val="000000"/>
                </a:solidFill>
                <a:latin typeface="Times New Roman"/>
                <a:cs typeface="Times New Roman"/>
              </a:rPr>
              <a:t> </a:t>
            </a:r>
            <a:r>
              <a:rPr b="0" i="0" dirty="0">
                <a:solidFill>
                  <a:srgbClr val="000000"/>
                </a:solidFill>
                <a:latin typeface="Times New Roman"/>
                <a:cs typeface="Times New Roman"/>
              </a:rPr>
              <a:t>make</a:t>
            </a:r>
            <a:r>
              <a:rPr b="0" i="0" spc="10" dirty="0">
                <a:solidFill>
                  <a:srgbClr val="000000"/>
                </a:solidFill>
                <a:latin typeface="Times New Roman"/>
                <a:cs typeface="Times New Roman"/>
              </a:rPr>
              <a:t> </a:t>
            </a:r>
            <a:r>
              <a:rPr b="0" i="0" dirty="0">
                <a:solidFill>
                  <a:srgbClr val="000000"/>
                </a:solidFill>
                <a:latin typeface="Times New Roman"/>
                <a:cs typeface="Times New Roman"/>
              </a:rPr>
              <a:t>it</a:t>
            </a:r>
            <a:r>
              <a:rPr b="0" i="0" spc="50" dirty="0">
                <a:solidFill>
                  <a:srgbClr val="000000"/>
                </a:solidFill>
                <a:latin typeface="Times New Roman"/>
                <a:cs typeface="Times New Roman"/>
              </a:rPr>
              <a:t> </a:t>
            </a:r>
            <a:r>
              <a:rPr b="0" i="0" spc="-50" dirty="0">
                <a:solidFill>
                  <a:srgbClr val="000000"/>
                </a:solidFill>
                <a:latin typeface="Times New Roman"/>
                <a:cs typeface="Times New Roman"/>
              </a:rPr>
              <a:t>a </a:t>
            </a:r>
            <a:r>
              <a:rPr b="0" i="0" dirty="0">
                <a:solidFill>
                  <a:srgbClr val="000000"/>
                </a:solidFill>
                <a:latin typeface="Times New Roman"/>
                <a:cs typeface="Times New Roman"/>
              </a:rPr>
              <a:t>popular</a:t>
            </a:r>
            <a:r>
              <a:rPr b="0" i="0" spc="-175" dirty="0">
                <a:solidFill>
                  <a:srgbClr val="000000"/>
                </a:solidFill>
                <a:latin typeface="Times New Roman"/>
                <a:cs typeface="Times New Roman"/>
              </a:rPr>
              <a:t> </a:t>
            </a:r>
            <a:r>
              <a:rPr b="0" i="0" dirty="0">
                <a:solidFill>
                  <a:srgbClr val="000000"/>
                </a:solidFill>
                <a:latin typeface="Times New Roman"/>
                <a:cs typeface="Times New Roman"/>
              </a:rPr>
              <a:t>choice</a:t>
            </a:r>
            <a:r>
              <a:rPr b="0" i="0" spc="-90" dirty="0">
                <a:solidFill>
                  <a:srgbClr val="000000"/>
                </a:solidFill>
                <a:latin typeface="Times New Roman"/>
                <a:cs typeface="Times New Roman"/>
              </a:rPr>
              <a:t> </a:t>
            </a:r>
            <a:r>
              <a:rPr b="0" i="0" dirty="0">
                <a:solidFill>
                  <a:srgbClr val="000000"/>
                </a:solidFill>
                <a:latin typeface="Times New Roman"/>
                <a:cs typeface="Times New Roman"/>
              </a:rPr>
              <a:t>for</a:t>
            </a:r>
            <a:r>
              <a:rPr b="0" i="0" spc="65" dirty="0">
                <a:solidFill>
                  <a:srgbClr val="000000"/>
                </a:solidFill>
                <a:latin typeface="Times New Roman"/>
                <a:cs typeface="Times New Roman"/>
              </a:rPr>
              <a:t> </a:t>
            </a:r>
            <a:r>
              <a:rPr b="0" i="0" dirty="0">
                <a:solidFill>
                  <a:srgbClr val="000000"/>
                </a:solidFill>
                <a:latin typeface="Times New Roman"/>
                <a:cs typeface="Times New Roman"/>
              </a:rPr>
              <a:t>embedded</a:t>
            </a:r>
            <a:r>
              <a:rPr b="0" i="0" spc="-140" dirty="0">
                <a:solidFill>
                  <a:srgbClr val="000000"/>
                </a:solidFill>
                <a:latin typeface="Times New Roman"/>
                <a:cs typeface="Times New Roman"/>
              </a:rPr>
              <a:t> </a:t>
            </a:r>
            <a:r>
              <a:rPr b="0" i="0" dirty="0">
                <a:solidFill>
                  <a:srgbClr val="000000"/>
                </a:solidFill>
                <a:latin typeface="Times New Roman"/>
                <a:cs typeface="Times New Roman"/>
              </a:rPr>
              <a:t>systems</a:t>
            </a:r>
            <a:r>
              <a:rPr b="0" i="0" spc="105" dirty="0">
                <a:solidFill>
                  <a:srgbClr val="000000"/>
                </a:solidFill>
                <a:latin typeface="Times New Roman"/>
                <a:cs typeface="Times New Roman"/>
              </a:rPr>
              <a:t> </a:t>
            </a:r>
            <a:r>
              <a:rPr b="0" i="0" spc="-10" dirty="0">
                <a:solidFill>
                  <a:srgbClr val="000000"/>
                </a:solidFill>
                <a:latin typeface="Times New Roman"/>
                <a:cs typeface="Times New Roman"/>
              </a:rPr>
              <a:t>projects.</a:t>
            </a:r>
          </a:p>
          <a:p>
            <a:pPr marL="12700" marR="365125">
              <a:lnSpc>
                <a:spcPct val="100000"/>
              </a:lnSpc>
              <a:spcBef>
                <a:spcPts val="990"/>
              </a:spcBef>
            </a:pPr>
            <a:r>
              <a:rPr b="0" i="0" dirty="0">
                <a:solidFill>
                  <a:srgbClr val="000000"/>
                </a:solidFill>
                <a:latin typeface="Times New Roman"/>
                <a:cs typeface="Times New Roman"/>
              </a:rPr>
              <a:t>Programmable</a:t>
            </a:r>
            <a:r>
              <a:rPr b="0" i="0" spc="-20" dirty="0">
                <a:solidFill>
                  <a:srgbClr val="000000"/>
                </a:solidFill>
                <a:latin typeface="Times New Roman"/>
                <a:cs typeface="Times New Roman"/>
              </a:rPr>
              <a:t> </a:t>
            </a:r>
            <a:r>
              <a:rPr b="0" i="0" dirty="0">
                <a:solidFill>
                  <a:srgbClr val="000000"/>
                </a:solidFill>
                <a:latin typeface="Times New Roman"/>
                <a:cs typeface="Times New Roman"/>
              </a:rPr>
              <a:t>using</a:t>
            </a:r>
            <a:r>
              <a:rPr b="0" i="0" spc="20" dirty="0">
                <a:solidFill>
                  <a:srgbClr val="000000"/>
                </a:solidFill>
                <a:latin typeface="Times New Roman"/>
                <a:cs typeface="Times New Roman"/>
              </a:rPr>
              <a:t> </a:t>
            </a:r>
            <a:r>
              <a:rPr b="0" i="0" dirty="0">
                <a:solidFill>
                  <a:srgbClr val="000000"/>
                </a:solidFill>
                <a:latin typeface="Times New Roman"/>
                <a:cs typeface="Times New Roman"/>
              </a:rPr>
              <a:t>the</a:t>
            </a:r>
            <a:r>
              <a:rPr b="0" i="0" spc="-180" dirty="0">
                <a:solidFill>
                  <a:srgbClr val="000000"/>
                </a:solidFill>
                <a:latin typeface="Times New Roman"/>
                <a:cs typeface="Times New Roman"/>
              </a:rPr>
              <a:t> </a:t>
            </a:r>
            <a:r>
              <a:rPr b="0" i="0" dirty="0">
                <a:solidFill>
                  <a:srgbClr val="000000"/>
                </a:solidFill>
                <a:latin typeface="Times New Roman"/>
                <a:cs typeface="Times New Roman"/>
              </a:rPr>
              <a:t>Arduino</a:t>
            </a:r>
            <a:r>
              <a:rPr b="0" i="0" spc="-145" dirty="0">
                <a:solidFill>
                  <a:srgbClr val="000000"/>
                </a:solidFill>
                <a:latin typeface="Times New Roman"/>
                <a:cs typeface="Times New Roman"/>
              </a:rPr>
              <a:t> </a:t>
            </a:r>
            <a:r>
              <a:rPr b="0" i="0" dirty="0">
                <a:solidFill>
                  <a:srgbClr val="000000"/>
                </a:solidFill>
                <a:latin typeface="Times New Roman"/>
                <a:cs typeface="Times New Roman"/>
              </a:rPr>
              <a:t>I</a:t>
            </a:r>
            <a:r>
              <a:rPr b="0" dirty="0">
                <a:solidFill>
                  <a:srgbClr val="000000"/>
                </a:solidFill>
                <a:latin typeface="Times New Roman"/>
                <a:cs typeface="Times New Roman"/>
              </a:rPr>
              <a:t>DE , </a:t>
            </a:r>
            <a:r>
              <a:rPr b="0" i="0" spc="-25" dirty="0">
                <a:solidFill>
                  <a:srgbClr val="000000"/>
                </a:solidFill>
                <a:latin typeface="Times New Roman"/>
                <a:cs typeface="Times New Roman"/>
              </a:rPr>
              <a:t>and </a:t>
            </a:r>
            <a:r>
              <a:rPr b="0" i="0" dirty="0">
                <a:solidFill>
                  <a:srgbClr val="000000"/>
                </a:solidFill>
                <a:latin typeface="Times New Roman"/>
                <a:cs typeface="Times New Roman"/>
              </a:rPr>
              <a:t>other</a:t>
            </a:r>
            <a:r>
              <a:rPr b="0" i="0" spc="-20" dirty="0">
                <a:solidFill>
                  <a:srgbClr val="000000"/>
                </a:solidFill>
                <a:latin typeface="Times New Roman"/>
                <a:cs typeface="Times New Roman"/>
              </a:rPr>
              <a:t> </a:t>
            </a:r>
            <a:r>
              <a:rPr b="0" i="0" dirty="0">
                <a:solidFill>
                  <a:srgbClr val="000000"/>
                </a:solidFill>
                <a:latin typeface="Times New Roman"/>
                <a:cs typeface="Times New Roman"/>
              </a:rPr>
              <a:t>development</a:t>
            </a:r>
            <a:r>
              <a:rPr b="0" i="0" spc="-125" dirty="0">
                <a:solidFill>
                  <a:srgbClr val="000000"/>
                </a:solidFill>
                <a:latin typeface="Times New Roman"/>
                <a:cs typeface="Times New Roman"/>
              </a:rPr>
              <a:t> </a:t>
            </a:r>
            <a:r>
              <a:rPr b="0" i="0" spc="-10" dirty="0">
                <a:solidFill>
                  <a:srgbClr val="000000"/>
                </a:solidFill>
                <a:latin typeface="Times New Roman"/>
                <a:cs typeface="Times New Roman"/>
              </a:rPr>
              <a:t>environments</a:t>
            </a:r>
            <a:endParaRPr lang="en-IN" b="0" i="0" spc="-10" dirty="0">
              <a:solidFill>
                <a:srgbClr val="000000"/>
              </a:solidFill>
              <a:latin typeface="Times New Roman"/>
              <a:cs typeface="Times New Roman"/>
            </a:endParaRPr>
          </a:p>
          <a:p>
            <a:pPr marL="12700" marR="365125">
              <a:lnSpc>
                <a:spcPct val="100000"/>
              </a:lnSpc>
              <a:spcBef>
                <a:spcPts val="990"/>
              </a:spcBef>
            </a:pPr>
            <a:r>
              <a:rPr lang="en-IN" b="0" i="0" spc="-10" dirty="0">
                <a:solidFill>
                  <a:srgbClr val="000000"/>
                </a:solidFill>
                <a:latin typeface="Times New Roman"/>
                <a:cs typeface="Times New Roman"/>
              </a:rPr>
              <a:t>It has Wi-Fi, Bluetooth capability and it has in total of 48 pins.</a:t>
            </a:r>
          </a:p>
        </p:txBody>
      </p:sp>
      <p:pic>
        <p:nvPicPr>
          <p:cNvPr id="12" name="Picture 11">
            <a:extLst>
              <a:ext uri="{FF2B5EF4-FFF2-40B4-BE49-F238E27FC236}">
                <a16:creationId xmlns:a16="http://schemas.microsoft.com/office/drawing/2014/main" id="{B5852C8A-AE7D-BD22-C057-15D0B2BB2B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1656" y="2667237"/>
            <a:ext cx="4572000" cy="2874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pic>
          <p:nvPicPr>
            <p:cNvPr id="4" name="object 4"/>
            <p:cNvPicPr/>
            <p:nvPr/>
          </p:nvPicPr>
          <p:blipFill>
            <a:blip r:embed="rId3" cstate="print"/>
            <a:stretch>
              <a:fillRect/>
            </a:stretch>
          </p:blipFill>
          <p:spPr>
            <a:xfrm>
              <a:off x="0" y="2666999"/>
              <a:ext cx="4038599" cy="4190998"/>
            </a:xfrm>
            <a:prstGeom prst="rect">
              <a:avLst/>
            </a:prstGeom>
          </p:spPr>
        </p:pic>
        <p:pic>
          <p:nvPicPr>
            <p:cNvPr id="5" name="object 5"/>
            <p:cNvPicPr/>
            <p:nvPr/>
          </p:nvPicPr>
          <p:blipFill>
            <a:blip r:embed="rId4" cstate="print"/>
            <a:stretch>
              <a:fillRect/>
            </a:stretch>
          </p:blipFill>
          <p:spPr>
            <a:xfrm>
              <a:off x="0" y="2895600"/>
              <a:ext cx="1523999" cy="2362200"/>
            </a:xfrm>
            <a:prstGeom prst="rect">
              <a:avLst/>
            </a:prstGeom>
          </p:spPr>
        </p:pic>
        <p:pic>
          <p:nvPicPr>
            <p:cNvPr id="6" name="object 6"/>
            <p:cNvPicPr/>
            <p:nvPr/>
          </p:nvPicPr>
          <p:blipFill>
            <a:blip r:embed="rId5" cstate="print"/>
            <a:stretch>
              <a:fillRect/>
            </a:stretch>
          </p:blipFill>
          <p:spPr>
            <a:xfrm>
              <a:off x="8610600" y="1676400"/>
              <a:ext cx="2819400" cy="2819400"/>
            </a:xfrm>
            <a:prstGeom prst="rect">
              <a:avLst/>
            </a:prstGeom>
          </p:spPr>
        </p:pic>
        <p:pic>
          <p:nvPicPr>
            <p:cNvPr id="7" name="object 7"/>
            <p:cNvPicPr/>
            <p:nvPr/>
          </p:nvPicPr>
          <p:blipFill>
            <a:blip r:embed="rId6" cstate="print"/>
            <a:stretch>
              <a:fillRect/>
            </a:stretch>
          </p:blipFill>
          <p:spPr>
            <a:xfrm>
              <a:off x="8001000" y="0"/>
              <a:ext cx="1600200" cy="1143000"/>
            </a:xfrm>
            <a:prstGeom prst="rect">
              <a:avLst/>
            </a:prstGeom>
          </p:spPr>
        </p:pic>
        <p:pic>
          <p:nvPicPr>
            <p:cNvPr id="8" name="object 8"/>
            <p:cNvPicPr/>
            <p:nvPr/>
          </p:nvPicPr>
          <p:blipFill>
            <a:blip r:embed="rId7" cstate="print"/>
            <a:stretch>
              <a:fillRect/>
            </a:stretch>
          </p:blipFill>
          <p:spPr>
            <a:xfrm>
              <a:off x="8610600" y="6095999"/>
              <a:ext cx="990600" cy="761999"/>
            </a:xfrm>
            <a:prstGeom prst="rect">
              <a:avLst/>
            </a:prstGeom>
          </p:spPr>
        </p:pic>
        <p:pic>
          <p:nvPicPr>
            <p:cNvPr id="9" name="object 9"/>
            <p:cNvPicPr/>
            <p:nvPr/>
          </p:nvPicPr>
          <p:blipFill>
            <a:blip r:embed="rId8" cstate="print"/>
            <a:stretch>
              <a:fillRect/>
            </a:stretch>
          </p:blipFill>
          <p:spPr>
            <a:xfrm>
              <a:off x="10391775" y="0"/>
              <a:ext cx="776287" cy="1214374"/>
            </a:xfrm>
            <a:prstGeom prst="rect">
              <a:avLst/>
            </a:prstGeom>
          </p:spPr>
        </p:pic>
        <p:sp>
          <p:nvSpPr>
            <p:cNvPr id="10" name="object 10"/>
            <p:cNvSpPr/>
            <p:nvPr/>
          </p:nvSpPr>
          <p:spPr>
            <a:xfrm>
              <a:off x="10439400"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F1512"/>
            </a:solidFill>
          </p:spPr>
          <p:txBody>
            <a:bodyPr wrap="square" lIns="0" tIns="0" rIns="0" bIns="0" rtlCol="0"/>
            <a:lstStyle/>
            <a:p>
              <a:endParaRPr/>
            </a:p>
          </p:txBody>
        </p:sp>
        <p:pic>
          <p:nvPicPr>
            <p:cNvPr id="11" name="object 11"/>
            <p:cNvPicPr/>
            <p:nvPr/>
          </p:nvPicPr>
          <p:blipFill>
            <a:blip r:embed="rId2" cstate="print"/>
            <a:stretch>
              <a:fillRect/>
            </a:stretch>
          </p:blipFill>
          <p:spPr>
            <a:xfrm>
              <a:off x="0" y="0"/>
              <a:ext cx="12191999" cy="6857999"/>
            </a:xfrm>
            <a:prstGeom prst="rect">
              <a:avLst/>
            </a:prstGeom>
          </p:spPr>
        </p:pic>
      </p:grpSp>
      <p:sp>
        <p:nvSpPr>
          <p:cNvPr id="12" name="object 12"/>
          <p:cNvSpPr txBox="1"/>
          <p:nvPr/>
        </p:nvSpPr>
        <p:spPr>
          <a:xfrm>
            <a:off x="483235" y="621868"/>
            <a:ext cx="5891530" cy="5087931"/>
          </a:xfrm>
          <a:prstGeom prst="rect">
            <a:avLst/>
          </a:prstGeom>
        </p:spPr>
        <p:txBody>
          <a:bodyPr vert="horz" wrap="square" lIns="0" tIns="136525" rIns="0" bIns="0" rtlCol="0">
            <a:spAutoFit/>
          </a:bodyPr>
          <a:lstStyle/>
          <a:p>
            <a:pPr marL="12700">
              <a:lnSpc>
                <a:spcPct val="100000"/>
              </a:lnSpc>
              <a:spcBef>
                <a:spcPts val="1075"/>
              </a:spcBef>
              <a:tabLst>
                <a:tab pos="355600" algn="l"/>
              </a:tabLst>
            </a:pPr>
            <a:r>
              <a:rPr sz="1550" spc="95" dirty="0">
                <a:solidFill>
                  <a:srgbClr val="89D0D5"/>
                </a:solidFill>
                <a:latin typeface="Lucida Sans Unicode"/>
                <a:cs typeface="Lucida Sans Unicode"/>
              </a:rPr>
              <a:t>▶</a:t>
            </a:r>
            <a:r>
              <a:rPr sz="1550" dirty="0">
                <a:solidFill>
                  <a:srgbClr val="89D0D5"/>
                </a:solidFill>
                <a:latin typeface="Lucida Sans Unicode"/>
                <a:cs typeface="Lucida Sans Unicode"/>
              </a:rPr>
              <a:t>	</a:t>
            </a:r>
            <a:r>
              <a:rPr sz="2000" dirty="0">
                <a:solidFill>
                  <a:srgbClr val="FFFFFF"/>
                </a:solidFill>
                <a:latin typeface="Times New Roman"/>
                <a:cs typeface="Times New Roman"/>
              </a:rPr>
              <a:t>Interfacing</a:t>
            </a:r>
            <a:r>
              <a:rPr sz="2000" spc="-80" dirty="0">
                <a:solidFill>
                  <a:srgbClr val="FFFFFF"/>
                </a:solidFill>
                <a:latin typeface="Times New Roman"/>
                <a:cs typeface="Times New Roman"/>
              </a:rPr>
              <a:t> </a:t>
            </a:r>
            <a:r>
              <a:rPr sz="2000" dirty="0">
                <a:solidFill>
                  <a:srgbClr val="FFFFFF"/>
                </a:solidFill>
                <a:latin typeface="Times New Roman"/>
                <a:cs typeface="Times New Roman"/>
              </a:rPr>
              <a:t>Sensor</a:t>
            </a:r>
            <a:r>
              <a:rPr sz="2000" spc="-110" dirty="0">
                <a:solidFill>
                  <a:srgbClr val="FFFFFF"/>
                </a:solidFill>
                <a:latin typeface="Times New Roman"/>
                <a:cs typeface="Times New Roman"/>
              </a:rPr>
              <a:t> </a:t>
            </a:r>
            <a:r>
              <a:rPr sz="2000" dirty="0">
                <a:solidFill>
                  <a:srgbClr val="FFFFFF"/>
                </a:solidFill>
                <a:latin typeface="Times New Roman"/>
                <a:cs typeface="Times New Roman"/>
              </a:rPr>
              <a:t>with</a:t>
            </a:r>
            <a:r>
              <a:rPr sz="2000" spc="-5" dirty="0">
                <a:solidFill>
                  <a:srgbClr val="FFFFFF"/>
                </a:solidFill>
                <a:latin typeface="Times New Roman"/>
                <a:cs typeface="Times New Roman"/>
              </a:rPr>
              <a:t> </a:t>
            </a:r>
            <a:r>
              <a:rPr sz="2000" spc="-20" dirty="0">
                <a:solidFill>
                  <a:srgbClr val="FFFFFF"/>
                </a:solidFill>
                <a:latin typeface="Times New Roman"/>
                <a:cs typeface="Times New Roman"/>
              </a:rPr>
              <a:t>ESP:</a:t>
            </a:r>
            <a:endParaRPr sz="2000" dirty="0">
              <a:latin typeface="Times New Roman"/>
              <a:cs typeface="Times New Roman"/>
            </a:endParaRPr>
          </a:p>
          <a:p>
            <a:pPr marL="12700" marR="5080" indent="123825">
              <a:lnSpc>
                <a:spcPct val="100000"/>
              </a:lnSpc>
              <a:spcBef>
                <a:spcPts val="980"/>
              </a:spcBef>
            </a:pPr>
            <a:r>
              <a:rPr sz="2000" dirty="0">
                <a:solidFill>
                  <a:srgbClr val="FFFFFF"/>
                </a:solidFill>
                <a:latin typeface="Times New Roman"/>
                <a:cs typeface="Times New Roman"/>
              </a:rPr>
              <a:t>Performed</a:t>
            </a:r>
            <a:r>
              <a:rPr sz="2000" spc="-140" dirty="0">
                <a:solidFill>
                  <a:srgbClr val="FFFFFF"/>
                </a:solidFill>
                <a:latin typeface="Times New Roman"/>
                <a:cs typeface="Times New Roman"/>
              </a:rPr>
              <a:t> </a:t>
            </a:r>
            <a:r>
              <a:rPr sz="2000" dirty="0">
                <a:solidFill>
                  <a:srgbClr val="FFFFFF"/>
                </a:solidFill>
                <a:latin typeface="Times New Roman"/>
                <a:cs typeface="Times New Roman"/>
              </a:rPr>
              <a:t>some</a:t>
            </a:r>
            <a:r>
              <a:rPr sz="2000" spc="-75" dirty="0">
                <a:solidFill>
                  <a:srgbClr val="FFFFFF"/>
                </a:solidFill>
                <a:latin typeface="Times New Roman"/>
                <a:cs typeface="Times New Roman"/>
              </a:rPr>
              <a:t> </a:t>
            </a:r>
            <a:r>
              <a:rPr sz="2000" dirty="0">
                <a:solidFill>
                  <a:srgbClr val="FFFFFF"/>
                </a:solidFill>
                <a:latin typeface="Times New Roman"/>
                <a:cs typeface="Times New Roman"/>
              </a:rPr>
              <a:t>tasks</a:t>
            </a:r>
            <a:r>
              <a:rPr sz="2000" spc="-40" dirty="0">
                <a:solidFill>
                  <a:srgbClr val="FFFFFF"/>
                </a:solidFill>
                <a:latin typeface="Times New Roman"/>
                <a:cs typeface="Times New Roman"/>
              </a:rPr>
              <a:t> </a:t>
            </a:r>
            <a:r>
              <a:rPr sz="2000" dirty="0">
                <a:solidFill>
                  <a:srgbClr val="FFFFFF"/>
                </a:solidFill>
                <a:latin typeface="Times New Roman"/>
                <a:cs typeface="Times New Roman"/>
              </a:rPr>
              <a:t>by</a:t>
            </a:r>
            <a:r>
              <a:rPr sz="2000" spc="130" dirty="0">
                <a:solidFill>
                  <a:srgbClr val="FFFFFF"/>
                </a:solidFill>
                <a:latin typeface="Times New Roman"/>
                <a:cs typeface="Times New Roman"/>
              </a:rPr>
              <a:t> </a:t>
            </a:r>
            <a:r>
              <a:rPr sz="2000" dirty="0">
                <a:solidFill>
                  <a:srgbClr val="FFFFFF"/>
                </a:solidFill>
                <a:latin typeface="Times New Roman"/>
                <a:cs typeface="Times New Roman"/>
              </a:rPr>
              <a:t>using</a:t>
            </a:r>
            <a:r>
              <a:rPr sz="2000" spc="-35" dirty="0">
                <a:solidFill>
                  <a:srgbClr val="FFFFFF"/>
                </a:solidFill>
                <a:latin typeface="Times New Roman"/>
                <a:cs typeface="Times New Roman"/>
              </a:rPr>
              <a:t> </a:t>
            </a:r>
            <a:r>
              <a:rPr sz="2000" dirty="0">
                <a:solidFill>
                  <a:srgbClr val="FFFFFF"/>
                </a:solidFill>
                <a:latin typeface="Times New Roman"/>
                <a:cs typeface="Times New Roman"/>
              </a:rPr>
              <a:t>some</a:t>
            </a:r>
            <a:r>
              <a:rPr sz="2000" spc="-80" dirty="0">
                <a:solidFill>
                  <a:srgbClr val="FFFFFF"/>
                </a:solidFill>
                <a:latin typeface="Times New Roman"/>
                <a:cs typeface="Times New Roman"/>
              </a:rPr>
              <a:t> </a:t>
            </a:r>
            <a:r>
              <a:rPr sz="2000" dirty="0">
                <a:solidFill>
                  <a:srgbClr val="FFFFFF"/>
                </a:solidFill>
                <a:latin typeface="Times New Roman"/>
                <a:cs typeface="Times New Roman"/>
              </a:rPr>
              <a:t>IoT</a:t>
            </a:r>
            <a:r>
              <a:rPr sz="2000" spc="20" dirty="0">
                <a:solidFill>
                  <a:srgbClr val="FFFFFF"/>
                </a:solidFill>
                <a:latin typeface="Times New Roman"/>
                <a:cs typeface="Times New Roman"/>
              </a:rPr>
              <a:t> </a:t>
            </a:r>
            <a:r>
              <a:rPr sz="2000" dirty="0">
                <a:solidFill>
                  <a:srgbClr val="FFFFFF"/>
                </a:solidFill>
                <a:latin typeface="Times New Roman"/>
                <a:cs typeface="Times New Roman"/>
              </a:rPr>
              <a:t>sensors</a:t>
            </a:r>
            <a:r>
              <a:rPr sz="2000" spc="-135" dirty="0">
                <a:solidFill>
                  <a:srgbClr val="FFFFFF"/>
                </a:solidFill>
                <a:latin typeface="Times New Roman"/>
                <a:cs typeface="Times New Roman"/>
              </a:rPr>
              <a:t> </a:t>
            </a:r>
            <a:r>
              <a:rPr sz="2000" spc="-20" dirty="0">
                <a:solidFill>
                  <a:srgbClr val="FFFFFF"/>
                </a:solidFill>
                <a:latin typeface="Times New Roman"/>
                <a:cs typeface="Times New Roman"/>
              </a:rPr>
              <a:t>with </a:t>
            </a:r>
            <a:r>
              <a:rPr sz="2000" dirty="0">
                <a:solidFill>
                  <a:srgbClr val="FFFFFF"/>
                </a:solidFill>
                <a:latin typeface="Times New Roman"/>
                <a:cs typeface="Times New Roman"/>
              </a:rPr>
              <a:t>hardware</a:t>
            </a:r>
            <a:r>
              <a:rPr sz="2000" spc="-105" dirty="0">
                <a:solidFill>
                  <a:srgbClr val="FFFFFF"/>
                </a:solidFill>
                <a:latin typeface="Times New Roman"/>
                <a:cs typeface="Times New Roman"/>
              </a:rPr>
              <a:t> </a:t>
            </a:r>
            <a:r>
              <a:rPr sz="2000" dirty="0">
                <a:solidFill>
                  <a:srgbClr val="FFFFFF"/>
                </a:solidFill>
                <a:latin typeface="Times New Roman"/>
                <a:cs typeface="Times New Roman"/>
              </a:rPr>
              <a:t>using</a:t>
            </a:r>
            <a:r>
              <a:rPr sz="2000" spc="-155" dirty="0">
                <a:solidFill>
                  <a:srgbClr val="FFFFFF"/>
                </a:solidFill>
                <a:latin typeface="Times New Roman"/>
                <a:cs typeface="Times New Roman"/>
              </a:rPr>
              <a:t> </a:t>
            </a:r>
            <a:r>
              <a:rPr sz="2000" dirty="0">
                <a:solidFill>
                  <a:srgbClr val="FFFFFF"/>
                </a:solidFill>
                <a:latin typeface="Times New Roman"/>
                <a:cs typeface="Times New Roman"/>
              </a:rPr>
              <a:t>ESP32</a:t>
            </a:r>
            <a:r>
              <a:rPr sz="2000" spc="-65" dirty="0">
                <a:solidFill>
                  <a:srgbClr val="FFFFFF"/>
                </a:solidFill>
                <a:latin typeface="Times New Roman"/>
                <a:cs typeface="Times New Roman"/>
              </a:rPr>
              <a:t> </a:t>
            </a:r>
            <a:r>
              <a:rPr sz="2000" dirty="0">
                <a:solidFill>
                  <a:srgbClr val="FFFFFF"/>
                </a:solidFill>
                <a:latin typeface="Times New Roman"/>
                <a:cs typeface="Times New Roman"/>
              </a:rPr>
              <a:t>and</a:t>
            </a:r>
            <a:r>
              <a:rPr sz="2000" spc="35" dirty="0">
                <a:solidFill>
                  <a:srgbClr val="FFFFFF"/>
                </a:solidFill>
                <a:latin typeface="Times New Roman"/>
                <a:cs typeface="Times New Roman"/>
              </a:rPr>
              <a:t> </a:t>
            </a:r>
            <a:r>
              <a:rPr sz="2000" dirty="0">
                <a:solidFill>
                  <a:srgbClr val="FFFFFF"/>
                </a:solidFill>
                <a:latin typeface="Times New Roman"/>
                <a:cs typeface="Times New Roman"/>
              </a:rPr>
              <a:t>the</a:t>
            </a:r>
            <a:r>
              <a:rPr sz="2000" spc="-5" dirty="0">
                <a:solidFill>
                  <a:srgbClr val="FFFFFF"/>
                </a:solidFill>
                <a:latin typeface="Times New Roman"/>
                <a:cs typeface="Times New Roman"/>
              </a:rPr>
              <a:t> </a:t>
            </a:r>
            <a:r>
              <a:rPr sz="2000" dirty="0">
                <a:solidFill>
                  <a:srgbClr val="FFFFFF"/>
                </a:solidFill>
                <a:latin typeface="Times New Roman"/>
                <a:cs typeface="Times New Roman"/>
              </a:rPr>
              <a:t>software</a:t>
            </a:r>
            <a:r>
              <a:rPr sz="2000" spc="-105" dirty="0">
                <a:solidFill>
                  <a:srgbClr val="FFFFFF"/>
                </a:solidFill>
                <a:latin typeface="Times New Roman"/>
                <a:cs typeface="Times New Roman"/>
              </a:rPr>
              <a:t> </a:t>
            </a:r>
            <a:r>
              <a:rPr sz="2000" dirty="0">
                <a:solidFill>
                  <a:srgbClr val="FFFFFF"/>
                </a:solidFill>
                <a:latin typeface="Times New Roman"/>
                <a:cs typeface="Times New Roman"/>
              </a:rPr>
              <a:t>platform</a:t>
            </a:r>
            <a:r>
              <a:rPr sz="2000" spc="-55" dirty="0">
                <a:solidFill>
                  <a:srgbClr val="FFFFFF"/>
                </a:solidFill>
                <a:latin typeface="Times New Roman"/>
                <a:cs typeface="Times New Roman"/>
              </a:rPr>
              <a:t> </a:t>
            </a:r>
            <a:r>
              <a:rPr sz="2000" spc="-10" dirty="0">
                <a:solidFill>
                  <a:srgbClr val="FFFFFF"/>
                </a:solidFill>
                <a:latin typeface="Times New Roman"/>
                <a:cs typeface="Times New Roman"/>
              </a:rPr>
              <a:t>Arduno </a:t>
            </a:r>
            <a:r>
              <a:rPr sz="2000" spc="-20" dirty="0">
                <a:solidFill>
                  <a:srgbClr val="FFFFFF"/>
                </a:solidFill>
                <a:latin typeface="Times New Roman"/>
                <a:cs typeface="Times New Roman"/>
              </a:rPr>
              <a:t>IDE.</a:t>
            </a:r>
            <a:endParaRPr sz="2000" dirty="0">
              <a:latin typeface="Times New Roman"/>
              <a:cs typeface="Times New Roman"/>
            </a:endParaRPr>
          </a:p>
          <a:p>
            <a:pPr marL="12700" marR="68580" indent="123825">
              <a:lnSpc>
                <a:spcPct val="100000"/>
              </a:lnSpc>
              <a:spcBef>
                <a:spcPts val="985"/>
              </a:spcBef>
            </a:pPr>
            <a:r>
              <a:rPr sz="2000" dirty="0">
                <a:solidFill>
                  <a:srgbClr val="FFFFFF"/>
                </a:solidFill>
                <a:latin typeface="Times New Roman"/>
                <a:cs typeface="Times New Roman"/>
              </a:rPr>
              <a:t>Interfacing</a:t>
            </a:r>
            <a:r>
              <a:rPr sz="2000" spc="-135" dirty="0">
                <a:solidFill>
                  <a:srgbClr val="FFFFFF"/>
                </a:solidFill>
                <a:latin typeface="Times New Roman"/>
                <a:cs typeface="Times New Roman"/>
              </a:rPr>
              <a:t> </a:t>
            </a:r>
            <a:r>
              <a:rPr sz="2000" dirty="0">
                <a:solidFill>
                  <a:srgbClr val="FFFFFF"/>
                </a:solidFill>
                <a:latin typeface="Times New Roman"/>
                <a:cs typeface="Times New Roman"/>
              </a:rPr>
              <a:t>sensors</a:t>
            </a:r>
            <a:r>
              <a:rPr sz="2000" spc="-130" dirty="0">
                <a:solidFill>
                  <a:srgbClr val="FFFFFF"/>
                </a:solidFill>
                <a:latin typeface="Times New Roman"/>
                <a:cs typeface="Times New Roman"/>
              </a:rPr>
              <a:t> </a:t>
            </a:r>
            <a:r>
              <a:rPr sz="2000" dirty="0">
                <a:solidFill>
                  <a:srgbClr val="FFFFFF"/>
                </a:solidFill>
                <a:latin typeface="Times New Roman"/>
                <a:cs typeface="Times New Roman"/>
              </a:rPr>
              <a:t>with</a:t>
            </a:r>
            <a:r>
              <a:rPr sz="2000" spc="-35" dirty="0">
                <a:solidFill>
                  <a:srgbClr val="FFFFFF"/>
                </a:solidFill>
                <a:latin typeface="Times New Roman"/>
                <a:cs typeface="Times New Roman"/>
              </a:rPr>
              <a:t> </a:t>
            </a:r>
            <a:r>
              <a:rPr sz="2000" dirty="0">
                <a:solidFill>
                  <a:srgbClr val="FFFFFF"/>
                </a:solidFill>
                <a:latin typeface="Times New Roman"/>
                <a:cs typeface="Times New Roman"/>
              </a:rPr>
              <a:t>the</a:t>
            </a:r>
            <a:r>
              <a:rPr sz="2000" spc="30" dirty="0">
                <a:solidFill>
                  <a:srgbClr val="FFFFFF"/>
                </a:solidFill>
                <a:latin typeface="Times New Roman"/>
                <a:cs typeface="Times New Roman"/>
              </a:rPr>
              <a:t> </a:t>
            </a:r>
            <a:r>
              <a:rPr sz="2000" dirty="0">
                <a:solidFill>
                  <a:srgbClr val="FFFFFF"/>
                </a:solidFill>
                <a:latin typeface="Times New Roman"/>
                <a:cs typeface="Times New Roman"/>
              </a:rPr>
              <a:t>ESP32</a:t>
            </a:r>
            <a:r>
              <a:rPr sz="2000" spc="75" dirty="0">
                <a:solidFill>
                  <a:srgbClr val="FFFFFF"/>
                </a:solidFill>
                <a:latin typeface="Times New Roman"/>
                <a:cs typeface="Times New Roman"/>
              </a:rPr>
              <a:t> </a:t>
            </a:r>
            <a:r>
              <a:rPr sz="2000" dirty="0">
                <a:solidFill>
                  <a:srgbClr val="FFFFFF"/>
                </a:solidFill>
                <a:latin typeface="Times New Roman"/>
                <a:cs typeface="Times New Roman"/>
              </a:rPr>
              <a:t>using</a:t>
            </a:r>
            <a:r>
              <a:rPr sz="2000" spc="-135" dirty="0">
                <a:solidFill>
                  <a:srgbClr val="FFFFFF"/>
                </a:solidFill>
                <a:latin typeface="Times New Roman"/>
                <a:cs typeface="Times New Roman"/>
              </a:rPr>
              <a:t> </a:t>
            </a:r>
            <a:r>
              <a:rPr sz="2000" dirty="0">
                <a:solidFill>
                  <a:srgbClr val="FFFFFF"/>
                </a:solidFill>
                <a:latin typeface="Times New Roman"/>
                <a:cs typeface="Times New Roman"/>
              </a:rPr>
              <a:t>the</a:t>
            </a:r>
            <a:r>
              <a:rPr sz="2000" spc="30" dirty="0">
                <a:solidFill>
                  <a:srgbClr val="FFFFFF"/>
                </a:solidFill>
                <a:latin typeface="Times New Roman"/>
                <a:cs typeface="Times New Roman"/>
              </a:rPr>
              <a:t> </a:t>
            </a:r>
            <a:r>
              <a:rPr sz="2000" spc="-10" dirty="0">
                <a:solidFill>
                  <a:srgbClr val="FFFFFF"/>
                </a:solidFill>
                <a:latin typeface="Times New Roman"/>
                <a:cs typeface="Times New Roman"/>
              </a:rPr>
              <a:t>Arduino </a:t>
            </a:r>
            <a:r>
              <a:rPr sz="2000" dirty="0">
                <a:solidFill>
                  <a:srgbClr val="FFFFFF"/>
                </a:solidFill>
                <a:latin typeface="Times New Roman"/>
                <a:cs typeface="Times New Roman"/>
              </a:rPr>
              <a:t>IDE simplifies</a:t>
            </a:r>
            <a:r>
              <a:rPr sz="2000" spc="-180" dirty="0">
                <a:solidFill>
                  <a:srgbClr val="FFFFFF"/>
                </a:solidFill>
                <a:latin typeface="Times New Roman"/>
                <a:cs typeface="Times New Roman"/>
              </a:rPr>
              <a:t> </a:t>
            </a:r>
            <a:r>
              <a:rPr sz="2000" dirty="0">
                <a:solidFill>
                  <a:srgbClr val="FFFFFF"/>
                </a:solidFill>
                <a:latin typeface="Times New Roman"/>
                <a:cs typeface="Times New Roman"/>
              </a:rPr>
              <a:t>IoT</a:t>
            </a:r>
            <a:r>
              <a:rPr sz="2000" spc="-40" dirty="0">
                <a:solidFill>
                  <a:srgbClr val="FFFFFF"/>
                </a:solidFill>
                <a:latin typeface="Times New Roman"/>
                <a:cs typeface="Times New Roman"/>
              </a:rPr>
              <a:t> </a:t>
            </a:r>
            <a:r>
              <a:rPr sz="2000" dirty="0">
                <a:solidFill>
                  <a:srgbClr val="FFFFFF"/>
                </a:solidFill>
                <a:latin typeface="Times New Roman"/>
                <a:cs typeface="Times New Roman"/>
              </a:rPr>
              <a:t>development</a:t>
            </a:r>
            <a:r>
              <a:rPr sz="2000" spc="-90" dirty="0">
                <a:solidFill>
                  <a:srgbClr val="FFFFFF"/>
                </a:solidFill>
                <a:latin typeface="Times New Roman"/>
                <a:cs typeface="Times New Roman"/>
              </a:rPr>
              <a:t> </a:t>
            </a:r>
            <a:r>
              <a:rPr sz="2000" dirty="0">
                <a:solidFill>
                  <a:srgbClr val="FFFFFF"/>
                </a:solidFill>
                <a:latin typeface="Times New Roman"/>
                <a:cs typeface="Times New Roman"/>
              </a:rPr>
              <a:t>by</a:t>
            </a:r>
            <a:r>
              <a:rPr sz="2000" spc="-40" dirty="0">
                <a:solidFill>
                  <a:srgbClr val="FFFFFF"/>
                </a:solidFill>
                <a:latin typeface="Times New Roman"/>
                <a:cs typeface="Times New Roman"/>
              </a:rPr>
              <a:t> </a:t>
            </a:r>
            <a:r>
              <a:rPr sz="2000" dirty="0">
                <a:solidFill>
                  <a:srgbClr val="FFFFFF"/>
                </a:solidFill>
                <a:latin typeface="Times New Roman"/>
                <a:cs typeface="Times New Roman"/>
              </a:rPr>
              <a:t>providing</a:t>
            </a:r>
            <a:r>
              <a:rPr sz="2000" spc="-90" dirty="0">
                <a:solidFill>
                  <a:srgbClr val="FFFFFF"/>
                </a:solidFill>
                <a:latin typeface="Times New Roman"/>
                <a:cs typeface="Times New Roman"/>
              </a:rPr>
              <a:t> </a:t>
            </a:r>
            <a:r>
              <a:rPr sz="2000" dirty="0">
                <a:solidFill>
                  <a:srgbClr val="FFFFFF"/>
                </a:solidFill>
                <a:latin typeface="Times New Roman"/>
                <a:cs typeface="Times New Roman"/>
              </a:rPr>
              <a:t>a </a:t>
            </a:r>
            <a:r>
              <a:rPr sz="2000" spc="-10" dirty="0">
                <a:solidFill>
                  <a:srgbClr val="FFFFFF"/>
                </a:solidFill>
                <a:latin typeface="Times New Roman"/>
                <a:cs typeface="Times New Roman"/>
              </a:rPr>
              <a:t>familiar </a:t>
            </a:r>
            <a:r>
              <a:rPr sz="2000" dirty="0">
                <a:solidFill>
                  <a:srgbClr val="FFFFFF"/>
                </a:solidFill>
                <a:latin typeface="Times New Roman"/>
                <a:cs typeface="Times New Roman"/>
              </a:rPr>
              <a:t>and</a:t>
            </a:r>
            <a:r>
              <a:rPr sz="2000" spc="70" dirty="0">
                <a:solidFill>
                  <a:srgbClr val="FFFFFF"/>
                </a:solidFill>
                <a:latin typeface="Times New Roman"/>
                <a:cs typeface="Times New Roman"/>
              </a:rPr>
              <a:t> </a:t>
            </a:r>
            <a:r>
              <a:rPr sz="2000" dirty="0">
                <a:solidFill>
                  <a:srgbClr val="FFFFFF"/>
                </a:solidFill>
                <a:latin typeface="Times New Roman"/>
                <a:cs typeface="Times New Roman"/>
              </a:rPr>
              <a:t>user-friendly</a:t>
            </a:r>
            <a:r>
              <a:rPr sz="2000" spc="-185" dirty="0">
                <a:solidFill>
                  <a:srgbClr val="FFFFFF"/>
                </a:solidFill>
                <a:latin typeface="Times New Roman"/>
                <a:cs typeface="Times New Roman"/>
              </a:rPr>
              <a:t> </a:t>
            </a:r>
            <a:r>
              <a:rPr sz="2000" dirty="0">
                <a:solidFill>
                  <a:srgbClr val="FFFFFF"/>
                </a:solidFill>
                <a:latin typeface="Times New Roman"/>
                <a:cs typeface="Times New Roman"/>
              </a:rPr>
              <a:t>environment</a:t>
            </a:r>
            <a:r>
              <a:rPr sz="2000" spc="-135" dirty="0">
                <a:solidFill>
                  <a:srgbClr val="FFFFFF"/>
                </a:solidFill>
                <a:latin typeface="Times New Roman"/>
                <a:cs typeface="Times New Roman"/>
              </a:rPr>
              <a:t> </a:t>
            </a:r>
            <a:r>
              <a:rPr sz="2000" dirty="0">
                <a:solidFill>
                  <a:srgbClr val="FFFFFF"/>
                </a:solidFill>
                <a:latin typeface="Times New Roman"/>
                <a:cs typeface="Times New Roman"/>
              </a:rPr>
              <a:t>for</a:t>
            </a:r>
            <a:r>
              <a:rPr sz="2000" spc="70" dirty="0">
                <a:solidFill>
                  <a:srgbClr val="FFFFFF"/>
                </a:solidFill>
                <a:latin typeface="Times New Roman"/>
                <a:cs typeface="Times New Roman"/>
              </a:rPr>
              <a:t> </a:t>
            </a:r>
            <a:r>
              <a:rPr sz="2000" dirty="0">
                <a:solidFill>
                  <a:srgbClr val="FFFFFF"/>
                </a:solidFill>
                <a:latin typeface="Times New Roman"/>
                <a:cs typeface="Times New Roman"/>
              </a:rPr>
              <a:t>sensor</a:t>
            </a:r>
            <a:r>
              <a:rPr sz="2000" spc="-130" dirty="0">
                <a:solidFill>
                  <a:srgbClr val="FFFFFF"/>
                </a:solidFill>
                <a:latin typeface="Times New Roman"/>
                <a:cs typeface="Times New Roman"/>
              </a:rPr>
              <a:t> </a:t>
            </a:r>
            <a:r>
              <a:rPr sz="2000" dirty="0">
                <a:solidFill>
                  <a:srgbClr val="FFFFFF"/>
                </a:solidFill>
                <a:latin typeface="Times New Roman"/>
                <a:cs typeface="Times New Roman"/>
              </a:rPr>
              <a:t>integration</a:t>
            </a:r>
            <a:r>
              <a:rPr sz="2000" spc="-135" dirty="0">
                <a:solidFill>
                  <a:srgbClr val="FFFFFF"/>
                </a:solidFill>
                <a:latin typeface="Times New Roman"/>
                <a:cs typeface="Times New Roman"/>
              </a:rPr>
              <a:t> </a:t>
            </a:r>
            <a:r>
              <a:rPr sz="2000" spc="-25" dirty="0">
                <a:solidFill>
                  <a:srgbClr val="FFFFFF"/>
                </a:solidFill>
                <a:latin typeface="Times New Roman"/>
                <a:cs typeface="Times New Roman"/>
              </a:rPr>
              <a:t>and </a:t>
            </a:r>
            <a:r>
              <a:rPr sz="2000" dirty="0">
                <a:solidFill>
                  <a:srgbClr val="FFFFFF"/>
                </a:solidFill>
                <a:latin typeface="Times New Roman"/>
                <a:cs typeface="Times New Roman"/>
              </a:rPr>
              <a:t>data</a:t>
            </a:r>
            <a:r>
              <a:rPr sz="2000" spc="-40" dirty="0">
                <a:solidFill>
                  <a:srgbClr val="FFFFFF"/>
                </a:solidFill>
                <a:latin typeface="Times New Roman"/>
                <a:cs typeface="Times New Roman"/>
              </a:rPr>
              <a:t> </a:t>
            </a:r>
            <a:r>
              <a:rPr sz="2000" spc="-10" dirty="0">
                <a:solidFill>
                  <a:srgbClr val="FFFFFF"/>
                </a:solidFill>
                <a:latin typeface="Times New Roman"/>
                <a:cs typeface="Times New Roman"/>
              </a:rPr>
              <a:t>processing.</a:t>
            </a:r>
            <a:endParaRPr lang="en-IN" sz="2000" spc="-10" dirty="0">
              <a:solidFill>
                <a:srgbClr val="FFFFFF"/>
              </a:solidFill>
              <a:latin typeface="Times New Roman"/>
              <a:cs typeface="Times New Roman"/>
            </a:endParaRPr>
          </a:p>
          <a:p>
            <a:pPr marL="12700" marR="68580" indent="123825">
              <a:lnSpc>
                <a:spcPct val="100000"/>
              </a:lnSpc>
              <a:spcBef>
                <a:spcPts val="985"/>
              </a:spcBef>
            </a:pPr>
            <a:r>
              <a:rPr lang="en-US" sz="2000" dirty="0">
                <a:solidFill>
                  <a:schemeClr val="bg1"/>
                </a:solidFill>
                <a:latin typeface="Times New Roman" panose="02020603050405020304" pitchFamily="18" charset="0"/>
                <a:cs typeface="Times New Roman" panose="02020603050405020304" pitchFamily="18" charset="0"/>
              </a:rPr>
              <a:t>Learn to program ESP32 microcontrollers using the Arduino IDE and ESP-IDF framework. </a:t>
            </a:r>
          </a:p>
          <a:p>
            <a:pPr marL="12700" marR="68580" indent="123825">
              <a:lnSpc>
                <a:spcPct val="100000"/>
              </a:lnSpc>
              <a:spcBef>
                <a:spcPts val="985"/>
              </a:spcBef>
            </a:pPr>
            <a:r>
              <a:rPr lang="en-US" sz="2000" dirty="0">
                <a:solidFill>
                  <a:schemeClr val="bg1"/>
                </a:solidFill>
                <a:latin typeface="Times New Roman" panose="02020603050405020304" pitchFamily="18" charset="0"/>
                <a:cs typeface="Times New Roman" panose="02020603050405020304" pitchFamily="18" charset="0"/>
              </a:rPr>
              <a:t>Understand ESP32 hardware features and capabilities, including Wi-Fi and Bluetooth connectivity. </a:t>
            </a:r>
          </a:p>
          <a:p>
            <a:pPr marL="12700" marR="68580" indent="123825">
              <a:lnSpc>
                <a:spcPct val="100000"/>
              </a:lnSpc>
              <a:spcBef>
                <a:spcPts val="985"/>
              </a:spcBef>
            </a:pPr>
            <a:r>
              <a:rPr lang="en-US" sz="2000" dirty="0">
                <a:solidFill>
                  <a:schemeClr val="bg1"/>
                </a:solidFill>
                <a:latin typeface="Times New Roman" panose="02020603050405020304" pitchFamily="18" charset="0"/>
                <a:cs typeface="Times New Roman" panose="02020603050405020304" pitchFamily="18" charset="0"/>
              </a:rPr>
              <a:t>Develop IoT applications leveraging the power and versatility of the ESP32 platform. </a:t>
            </a:r>
            <a:endParaRPr sz="2000"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4062E38-78B2-6891-4681-35D5916CD9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58000" y="338074"/>
            <a:ext cx="4648200" cy="2819400"/>
          </a:xfrm>
          <a:prstGeom prst="rect">
            <a:avLst/>
          </a:prstGeom>
        </p:spPr>
      </p:pic>
      <p:pic>
        <p:nvPicPr>
          <p:cNvPr id="19" name="Picture 18">
            <a:extLst>
              <a:ext uri="{FF2B5EF4-FFF2-40B4-BE49-F238E27FC236}">
                <a16:creationId xmlns:a16="http://schemas.microsoft.com/office/drawing/2014/main" id="{C89E4DF0-E665-AF6B-2F36-8E9EB488934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58000" y="3157474"/>
            <a:ext cx="4648200" cy="35397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4072"/>
            <a:ext cx="12192000" cy="6892071"/>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sp>
          <p:nvSpPr>
            <p:cNvPr id="4" name="object 4"/>
            <p:cNvSpPr/>
            <p:nvPr/>
          </p:nvSpPr>
          <p:spPr>
            <a:xfrm>
              <a:off x="8715375" y="1457325"/>
              <a:ext cx="3476625" cy="829310"/>
            </a:xfrm>
            <a:custGeom>
              <a:avLst/>
              <a:gdLst/>
              <a:ahLst/>
              <a:cxnLst/>
              <a:rect l="l" t="t" r="r" b="b"/>
              <a:pathLst>
                <a:path w="3476625" h="829310">
                  <a:moveTo>
                    <a:pt x="3474847" y="0"/>
                  </a:moveTo>
                  <a:lnTo>
                    <a:pt x="3361435" y="38353"/>
                  </a:lnTo>
                  <a:lnTo>
                    <a:pt x="3247771" y="75946"/>
                  </a:lnTo>
                  <a:lnTo>
                    <a:pt x="3134105" y="113029"/>
                  </a:lnTo>
                  <a:lnTo>
                    <a:pt x="2905252" y="182625"/>
                  </a:lnTo>
                  <a:lnTo>
                    <a:pt x="2790698" y="216535"/>
                  </a:lnTo>
                  <a:lnTo>
                    <a:pt x="2677159" y="248285"/>
                  </a:lnTo>
                  <a:lnTo>
                    <a:pt x="2561335" y="279526"/>
                  </a:lnTo>
                  <a:lnTo>
                    <a:pt x="2446528" y="310007"/>
                  </a:lnTo>
                  <a:lnTo>
                    <a:pt x="2218435" y="367538"/>
                  </a:lnTo>
                  <a:lnTo>
                    <a:pt x="2105279" y="394715"/>
                  </a:lnTo>
                  <a:lnTo>
                    <a:pt x="1878202" y="446150"/>
                  </a:lnTo>
                  <a:lnTo>
                    <a:pt x="1766061" y="470662"/>
                  </a:lnTo>
                  <a:lnTo>
                    <a:pt x="1654936" y="493775"/>
                  </a:lnTo>
                  <a:lnTo>
                    <a:pt x="1432559" y="538352"/>
                  </a:lnTo>
                  <a:lnTo>
                    <a:pt x="1214247" y="579374"/>
                  </a:lnTo>
                  <a:lnTo>
                    <a:pt x="1106170" y="598677"/>
                  </a:lnTo>
                  <a:lnTo>
                    <a:pt x="998981" y="616712"/>
                  </a:lnTo>
                  <a:lnTo>
                    <a:pt x="893191" y="635126"/>
                  </a:lnTo>
                  <a:lnTo>
                    <a:pt x="788289" y="651763"/>
                  </a:lnTo>
                  <a:lnTo>
                    <a:pt x="482473" y="698119"/>
                  </a:lnTo>
                  <a:lnTo>
                    <a:pt x="188214" y="737997"/>
                  </a:lnTo>
                  <a:lnTo>
                    <a:pt x="0" y="760984"/>
                  </a:lnTo>
                  <a:lnTo>
                    <a:pt x="42164" y="827277"/>
                  </a:lnTo>
                  <a:lnTo>
                    <a:pt x="68566" y="828056"/>
                  </a:lnTo>
                  <a:lnTo>
                    <a:pt x="96676" y="828537"/>
                  </a:lnTo>
                  <a:lnTo>
                    <a:pt x="126449" y="828725"/>
                  </a:lnTo>
                  <a:lnTo>
                    <a:pt x="157839" y="828626"/>
                  </a:lnTo>
                  <a:lnTo>
                    <a:pt x="225290" y="827593"/>
                  </a:lnTo>
                  <a:lnTo>
                    <a:pt x="298664" y="825481"/>
                  </a:lnTo>
                  <a:lnTo>
                    <a:pt x="377597" y="822337"/>
                  </a:lnTo>
                  <a:lnTo>
                    <a:pt x="461727" y="818206"/>
                  </a:lnTo>
                  <a:lnTo>
                    <a:pt x="550689" y="813133"/>
                  </a:lnTo>
                  <a:lnTo>
                    <a:pt x="644119" y="807165"/>
                  </a:lnTo>
                  <a:lnTo>
                    <a:pt x="741655" y="800347"/>
                  </a:lnTo>
                  <a:lnTo>
                    <a:pt x="894858" y="788625"/>
                  </a:lnTo>
                  <a:lnTo>
                    <a:pt x="1055251" y="775247"/>
                  </a:lnTo>
                  <a:lnTo>
                    <a:pt x="1221606" y="760365"/>
                  </a:lnTo>
                  <a:lnTo>
                    <a:pt x="1392695" y="744135"/>
                  </a:lnTo>
                  <a:lnTo>
                    <a:pt x="1567291" y="726709"/>
                  </a:lnTo>
                  <a:lnTo>
                    <a:pt x="1744165" y="708242"/>
                  </a:lnTo>
                  <a:lnTo>
                    <a:pt x="1922091" y="688888"/>
                  </a:lnTo>
                  <a:lnTo>
                    <a:pt x="2158839" y="661966"/>
                  </a:lnTo>
                  <a:lnTo>
                    <a:pt x="2392363" y="634105"/>
                  </a:lnTo>
                  <a:lnTo>
                    <a:pt x="2619754" y="605668"/>
                  </a:lnTo>
                  <a:lnTo>
                    <a:pt x="2784521" y="584182"/>
                  </a:lnTo>
                  <a:lnTo>
                    <a:pt x="2942974" y="562731"/>
                  </a:lnTo>
                  <a:lnTo>
                    <a:pt x="3093884" y="541468"/>
                  </a:lnTo>
                  <a:lnTo>
                    <a:pt x="3236024" y="520549"/>
                  </a:lnTo>
                  <a:lnTo>
                    <a:pt x="3368167" y="500125"/>
                  </a:lnTo>
                  <a:lnTo>
                    <a:pt x="3476625" y="482091"/>
                  </a:lnTo>
                  <a:lnTo>
                    <a:pt x="3476625" y="12953"/>
                  </a:lnTo>
                  <a:lnTo>
                    <a:pt x="3474847" y="0"/>
                  </a:lnTo>
                  <a:close/>
                </a:path>
              </a:pathLst>
            </a:custGeom>
            <a:solidFill>
              <a:srgbClr val="FFFFFF">
                <a:alpha val="19999"/>
              </a:srgbClr>
            </a:solidFill>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362267" rIns="0" bIns="0" rtlCol="0">
            <a:spAutoFit/>
          </a:bodyPr>
          <a:lstStyle/>
          <a:p>
            <a:pPr marL="15240">
              <a:lnSpc>
                <a:spcPct val="100000"/>
              </a:lnSpc>
              <a:spcBef>
                <a:spcPts val="105"/>
              </a:spcBef>
            </a:pPr>
            <a:r>
              <a:rPr spc="204" dirty="0"/>
              <a:t>SENSORS</a:t>
            </a:r>
            <a:r>
              <a:rPr spc="-135" dirty="0"/>
              <a:t> </a:t>
            </a:r>
            <a:r>
              <a:rPr spc="229" dirty="0"/>
              <a:t>Used</a:t>
            </a:r>
            <a:r>
              <a:rPr spc="-100" dirty="0"/>
              <a:t> </a:t>
            </a:r>
            <a:r>
              <a:rPr dirty="0"/>
              <a:t>with</a:t>
            </a:r>
            <a:r>
              <a:rPr spc="-150" dirty="0"/>
              <a:t> </a:t>
            </a:r>
            <a:r>
              <a:rPr spc="65" dirty="0"/>
              <a:t>ESP32</a:t>
            </a:r>
          </a:p>
        </p:txBody>
      </p:sp>
      <p:sp>
        <p:nvSpPr>
          <p:cNvPr id="10" name="object 10"/>
          <p:cNvSpPr txBox="1"/>
          <p:nvPr/>
        </p:nvSpPr>
        <p:spPr>
          <a:xfrm>
            <a:off x="1069975" y="3781774"/>
            <a:ext cx="868680" cy="631583"/>
          </a:xfrm>
          <a:prstGeom prst="rect">
            <a:avLst/>
          </a:prstGeom>
        </p:spPr>
        <p:txBody>
          <a:bodyPr vert="horz" wrap="square" lIns="0" tIns="15875" rIns="0" bIns="0" rtlCol="0">
            <a:spAutoFit/>
          </a:bodyPr>
          <a:lstStyle/>
          <a:p>
            <a:pPr marL="12700" marR="5080">
              <a:lnSpc>
                <a:spcPct val="100000"/>
              </a:lnSpc>
              <a:spcBef>
                <a:spcPts val="125"/>
              </a:spcBef>
            </a:pPr>
            <a:r>
              <a:rPr lang="en-IN" sz="2000" spc="150" dirty="0">
                <a:latin typeface="Trebuchet MS"/>
                <a:cs typeface="Trebuchet MS"/>
              </a:rPr>
              <a:t>Gas</a:t>
            </a:r>
            <a:r>
              <a:rPr sz="2000" spc="150" dirty="0">
                <a:latin typeface="Trebuchet MS"/>
                <a:cs typeface="Trebuchet MS"/>
              </a:rPr>
              <a:t> </a:t>
            </a:r>
            <a:r>
              <a:rPr sz="2000" spc="40" dirty="0">
                <a:latin typeface="Trebuchet MS"/>
                <a:cs typeface="Trebuchet MS"/>
              </a:rPr>
              <a:t>sensor</a:t>
            </a:r>
            <a:endParaRPr sz="2000" dirty="0">
              <a:latin typeface="Trebuchet MS"/>
              <a:cs typeface="Trebuchet MS"/>
            </a:endParaRPr>
          </a:p>
        </p:txBody>
      </p:sp>
      <p:sp>
        <p:nvSpPr>
          <p:cNvPr id="11" name="object 11"/>
          <p:cNvSpPr txBox="1"/>
          <p:nvPr/>
        </p:nvSpPr>
        <p:spPr>
          <a:xfrm>
            <a:off x="3070067" y="3898776"/>
            <a:ext cx="1323975" cy="334645"/>
          </a:xfrm>
          <a:prstGeom prst="rect">
            <a:avLst/>
          </a:prstGeom>
        </p:spPr>
        <p:txBody>
          <a:bodyPr vert="horz" wrap="square" lIns="0" tIns="15875" rIns="0" bIns="0" rtlCol="0">
            <a:spAutoFit/>
          </a:bodyPr>
          <a:lstStyle/>
          <a:p>
            <a:pPr marL="12700">
              <a:lnSpc>
                <a:spcPct val="100000"/>
              </a:lnSpc>
              <a:spcBef>
                <a:spcPts val="125"/>
              </a:spcBef>
            </a:pPr>
            <a:r>
              <a:rPr sz="2000" spc="70" dirty="0">
                <a:latin typeface="Trebuchet MS"/>
                <a:cs typeface="Trebuchet MS"/>
              </a:rPr>
              <a:t>LDR</a:t>
            </a:r>
            <a:r>
              <a:rPr sz="2000" spc="-35" dirty="0">
                <a:latin typeface="Trebuchet MS"/>
                <a:cs typeface="Trebuchet MS"/>
              </a:rPr>
              <a:t> </a:t>
            </a:r>
            <a:r>
              <a:rPr sz="2000" spc="40" dirty="0">
                <a:latin typeface="Trebuchet MS"/>
                <a:cs typeface="Trebuchet MS"/>
              </a:rPr>
              <a:t>sensor</a:t>
            </a:r>
            <a:endParaRPr sz="2000" dirty="0">
              <a:latin typeface="Trebuchet MS"/>
              <a:cs typeface="Trebuchet MS"/>
            </a:endParaRPr>
          </a:p>
        </p:txBody>
      </p:sp>
      <p:sp>
        <p:nvSpPr>
          <p:cNvPr id="12" name="object 12"/>
          <p:cNvSpPr txBox="1"/>
          <p:nvPr/>
        </p:nvSpPr>
        <p:spPr>
          <a:xfrm>
            <a:off x="5281454" y="3806913"/>
            <a:ext cx="1631950" cy="631583"/>
          </a:xfrm>
          <a:prstGeom prst="rect">
            <a:avLst/>
          </a:prstGeom>
        </p:spPr>
        <p:txBody>
          <a:bodyPr vert="horz" wrap="square" lIns="0" tIns="15875" rIns="0" bIns="0" rtlCol="0">
            <a:spAutoFit/>
          </a:bodyPr>
          <a:lstStyle/>
          <a:p>
            <a:pPr marL="12700" marR="5080">
              <a:lnSpc>
                <a:spcPct val="100000"/>
              </a:lnSpc>
              <a:spcBef>
                <a:spcPts val="125"/>
              </a:spcBef>
            </a:pPr>
            <a:r>
              <a:rPr lang="en-IN" sz="2000" dirty="0">
                <a:latin typeface="Trebuchet MS"/>
                <a:cs typeface="Trebuchet MS"/>
              </a:rPr>
              <a:t>Ultrasonic Sensor</a:t>
            </a:r>
            <a:endParaRPr sz="2000" dirty="0">
              <a:latin typeface="Trebuchet MS"/>
              <a:cs typeface="Trebuchet MS"/>
            </a:endParaRPr>
          </a:p>
        </p:txBody>
      </p:sp>
      <p:sp>
        <p:nvSpPr>
          <p:cNvPr id="13" name="object 13"/>
          <p:cNvSpPr txBox="1"/>
          <p:nvPr/>
        </p:nvSpPr>
        <p:spPr>
          <a:xfrm>
            <a:off x="9771380" y="3714178"/>
            <a:ext cx="1350645" cy="334645"/>
          </a:xfrm>
          <a:prstGeom prst="rect">
            <a:avLst/>
          </a:prstGeom>
        </p:spPr>
        <p:txBody>
          <a:bodyPr vert="horz" wrap="square" lIns="0" tIns="15875" rIns="0" bIns="0" rtlCol="0">
            <a:spAutoFit/>
          </a:bodyPr>
          <a:lstStyle/>
          <a:p>
            <a:pPr marL="12700">
              <a:lnSpc>
                <a:spcPct val="100000"/>
              </a:lnSpc>
              <a:spcBef>
                <a:spcPts val="125"/>
              </a:spcBef>
            </a:pPr>
            <a:endParaRPr sz="2000" dirty="0">
              <a:latin typeface="Trebuchet MS"/>
              <a:cs typeface="Trebuchet MS"/>
            </a:endParaRPr>
          </a:p>
        </p:txBody>
      </p:sp>
      <p:sp>
        <p:nvSpPr>
          <p:cNvPr id="14" name="object 14"/>
          <p:cNvSpPr txBox="1"/>
          <p:nvPr/>
        </p:nvSpPr>
        <p:spPr>
          <a:xfrm>
            <a:off x="1626870" y="4975796"/>
            <a:ext cx="1287145" cy="323807"/>
          </a:xfrm>
          <a:prstGeom prst="rect">
            <a:avLst/>
          </a:prstGeom>
        </p:spPr>
        <p:txBody>
          <a:bodyPr vert="horz" wrap="square" lIns="0" tIns="15875" rIns="0" bIns="0" rtlCol="0">
            <a:spAutoFit/>
          </a:bodyPr>
          <a:lstStyle/>
          <a:p>
            <a:pPr marL="12700">
              <a:lnSpc>
                <a:spcPct val="100000"/>
              </a:lnSpc>
              <a:spcBef>
                <a:spcPts val="125"/>
              </a:spcBef>
            </a:pPr>
            <a:endParaRPr sz="2000" dirty="0">
              <a:latin typeface="Trebuchet MS"/>
              <a:cs typeface="Trebuchet MS"/>
            </a:endParaRPr>
          </a:p>
        </p:txBody>
      </p:sp>
      <p:sp>
        <p:nvSpPr>
          <p:cNvPr id="15" name="object 15"/>
          <p:cNvSpPr txBox="1"/>
          <p:nvPr/>
        </p:nvSpPr>
        <p:spPr>
          <a:xfrm>
            <a:off x="7081901" y="3880543"/>
            <a:ext cx="1556385" cy="640715"/>
          </a:xfrm>
          <a:prstGeom prst="rect">
            <a:avLst/>
          </a:prstGeom>
        </p:spPr>
        <p:txBody>
          <a:bodyPr vert="horz" wrap="square" lIns="0" tIns="16510" rIns="0" bIns="0" rtlCol="0">
            <a:spAutoFit/>
          </a:bodyPr>
          <a:lstStyle/>
          <a:p>
            <a:pPr marL="12700">
              <a:lnSpc>
                <a:spcPct val="100000"/>
              </a:lnSpc>
              <a:spcBef>
                <a:spcPts val="130"/>
              </a:spcBef>
            </a:pPr>
            <a:r>
              <a:rPr sz="2000" dirty="0">
                <a:latin typeface="Trebuchet MS"/>
                <a:cs typeface="Trebuchet MS"/>
              </a:rPr>
              <a:t>Soil</a:t>
            </a:r>
            <a:r>
              <a:rPr sz="2000" spc="-145" dirty="0">
                <a:latin typeface="Trebuchet MS"/>
                <a:cs typeface="Trebuchet MS"/>
              </a:rPr>
              <a:t> </a:t>
            </a:r>
            <a:r>
              <a:rPr sz="2000" spc="45" dirty="0">
                <a:latin typeface="Trebuchet MS"/>
                <a:cs typeface="Trebuchet MS"/>
              </a:rPr>
              <a:t>moisture</a:t>
            </a:r>
            <a:endParaRPr sz="2000" dirty="0">
              <a:latin typeface="Trebuchet MS"/>
              <a:cs typeface="Trebuchet MS"/>
            </a:endParaRPr>
          </a:p>
          <a:p>
            <a:pPr marL="12700">
              <a:lnSpc>
                <a:spcPct val="100000"/>
              </a:lnSpc>
              <a:spcBef>
                <a:spcPts val="5"/>
              </a:spcBef>
            </a:pPr>
            <a:r>
              <a:rPr sz="2000" spc="40" dirty="0">
                <a:latin typeface="Trebuchet MS"/>
                <a:cs typeface="Trebuchet MS"/>
              </a:rPr>
              <a:t>sensor</a:t>
            </a:r>
            <a:endParaRPr sz="2000" dirty="0">
              <a:latin typeface="Trebuchet MS"/>
              <a:cs typeface="Trebuchet MS"/>
            </a:endParaRPr>
          </a:p>
        </p:txBody>
      </p:sp>
      <p:sp>
        <p:nvSpPr>
          <p:cNvPr id="16" name="object 16"/>
          <p:cNvSpPr txBox="1"/>
          <p:nvPr/>
        </p:nvSpPr>
        <p:spPr>
          <a:xfrm>
            <a:off x="9771380" y="3848499"/>
            <a:ext cx="1446530" cy="640715"/>
          </a:xfrm>
          <a:prstGeom prst="rect">
            <a:avLst/>
          </a:prstGeom>
        </p:spPr>
        <p:txBody>
          <a:bodyPr vert="horz" wrap="square" lIns="0" tIns="16510" rIns="0" bIns="0" rtlCol="0">
            <a:spAutoFit/>
          </a:bodyPr>
          <a:lstStyle/>
          <a:p>
            <a:pPr marL="12700">
              <a:lnSpc>
                <a:spcPct val="100000"/>
              </a:lnSpc>
              <a:spcBef>
                <a:spcPts val="130"/>
              </a:spcBef>
            </a:pPr>
            <a:r>
              <a:rPr sz="2000" spc="60" dirty="0">
                <a:latin typeface="Trebuchet MS"/>
                <a:cs typeface="Trebuchet MS"/>
              </a:rPr>
              <a:t>Rain</a:t>
            </a:r>
            <a:endParaRPr sz="2000" dirty="0">
              <a:latin typeface="Trebuchet MS"/>
              <a:cs typeface="Trebuchet MS"/>
            </a:endParaRPr>
          </a:p>
          <a:p>
            <a:pPr marL="12700">
              <a:lnSpc>
                <a:spcPct val="100000"/>
              </a:lnSpc>
              <a:spcBef>
                <a:spcPts val="5"/>
              </a:spcBef>
            </a:pPr>
            <a:r>
              <a:rPr sz="2000" spc="160" dirty="0">
                <a:latin typeface="Trebuchet MS"/>
                <a:cs typeface="Trebuchet MS"/>
              </a:rPr>
              <a:t>drop</a:t>
            </a:r>
            <a:r>
              <a:rPr sz="2000" spc="-170" dirty="0">
                <a:latin typeface="Trebuchet MS"/>
                <a:cs typeface="Trebuchet MS"/>
              </a:rPr>
              <a:t> </a:t>
            </a:r>
            <a:r>
              <a:rPr sz="2000" spc="40" dirty="0">
                <a:latin typeface="Trebuchet MS"/>
                <a:cs typeface="Trebuchet MS"/>
              </a:rPr>
              <a:t>se</a:t>
            </a:r>
            <a:r>
              <a:rPr lang="en-IN" sz="2000" spc="40" dirty="0">
                <a:latin typeface="Trebuchet MS"/>
                <a:cs typeface="Trebuchet MS"/>
              </a:rPr>
              <a:t>ns</a:t>
            </a:r>
            <a:r>
              <a:rPr sz="2000" spc="40" dirty="0">
                <a:latin typeface="Trebuchet MS"/>
                <a:cs typeface="Trebuchet MS"/>
              </a:rPr>
              <a:t>or</a:t>
            </a:r>
            <a:endParaRPr sz="2000" dirty="0">
              <a:latin typeface="Trebuchet MS"/>
              <a:cs typeface="Trebuchet MS"/>
            </a:endParaRPr>
          </a:p>
        </p:txBody>
      </p:sp>
      <p:sp>
        <p:nvSpPr>
          <p:cNvPr id="17" name="object 17"/>
          <p:cNvSpPr txBox="1"/>
          <p:nvPr/>
        </p:nvSpPr>
        <p:spPr>
          <a:xfrm>
            <a:off x="511174" y="6138159"/>
            <a:ext cx="3222625" cy="324448"/>
          </a:xfrm>
          <a:prstGeom prst="rect">
            <a:avLst/>
          </a:prstGeom>
        </p:spPr>
        <p:txBody>
          <a:bodyPr vert="horz" wrap="square" lIns="0" tIns="16510" rIns="0" bIns="0" rtlCol="0">
            <a:spAutoFit/>
          </a:bodyPr>
          <a:lstStyle/>
          <a:p>
            <a:pPr marL="12700">
              <a:lnSpc>
                <a:spcPct val="100000"/>
              </a:lnSpc>
              <a:spcBef>
                <a:spcPts val="130"/>
              </a:spcBef>
            </a:pPr>
            <a:r>
              <a:rPr lang="en-IN" sz="2000" spc="70" dirty="0">
                <a:latin typeface="Trebuchet MS"/>
                <a:cs typeface="Trebuchet MS"/>
              </a:rPr>
              <a:t>Accelerometer(BH1750)</a:t>
            </a:r>
            <a:endParaRPr lang="en-IN" sz="2000" dirty="0">
              <a:latin typeface="Trebuchet MS"/>
              <a:cs typeface="Trebuchet MS"/>
            </a:endParaRPr>
          </a:p>
        </p:txBody>
      </p:sp>
      <p:pic>
        <p:nvPicPr>
          <p:cNvPr id="21" name="Picture 20">
            <a:extLst>
              <a:ext uri="{FF2B5EF4-FFF2-40B4-BE49-F238E27FC236}">
                <a16:creationId xmlns:a16="http://schemas.microsoft.com/office/drawing/2014/main" id="{5FC04975-2A8B-B62E-956C-462334EBA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31495" y="1702988"/>
            <a:ext cx="2190750" cy="2017714"/>
          </a:xfrm>
          <a:prstGeom prst="rect">
            <a:avLst/>
          </a:prstGeom>
        </p:spPr>
      </p:pic>
      <p:pic>
        <p:nvPicPr>
          <p:cNvPr id="23" name="Picture 22">
            <a:extLst>
              <a:ext uri="{FF2B5EF4-FFF2-40B4-BE49-F238E27FC236}">
                <a16:creationId xmlns:a16="http://schemas.microsoft.com/office/drawing/2014/main" id="{007EA329-1477-F00A-AB25-577FA7B0E6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5728" y="1616162"/>
            <a:ext cx="2192654" cy="2190751"/>
          </a:xfrm>
          <a:prstGeom prst="rect">
            <a:avLst/>
          </a:prstGeom>
        </p:spPr>
      </p:pic>
      <p:pic>
        <p:nvPicPr>
          <p:cNvPr id="25" name="Picture 24">
            <a:extLst>
              <a:ext uri="{FF2B5EF4-FFF2-40B4-BE49-F238E27FC236}">
                <a16:creationId xmlns:a16="http://schemas.microsoft.com/office/drawing/2014/main" id="{7A79BFFE-C65B-624F-8F9C-3ACAB528A0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8382" y="1622041"/>
            <a:ext cx="2192654" cy="2160906"/>
          </a:xfrm>
          <a:prstGeom prst="rect">
            <a:avLst/>
          </a:prstGeom>
        </p:spPr>
      </p:pic>
      <p:pic>
        <p:nvPicPr>
          <p:cNvPr id="27" name="Picture 26">
            <a:extLst>
              <a:ext uri="{FF2B5EF4-FFF2-40B4-BE49-F238E27FC236}">
                <a16:creationId xmlns:a16="http://schemas.microsoft.com/office/drawing/2014/main" id="{77779677-0A97-F90D-A693-BE822D8C8E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1828" y="1616468"/>
            <a:ext cx="2017714" cy="2165305"/>
          </a:xfrm>
          <a:prstGeom prst="rect">
            <a:avLst/>
          </a:prstGeom>
        </p:spPr>
      </p:pic>
      <p:pic>
        <p:nvPicPr>
          <p:cNvPr id="29" name="Picture 28">
            <a:extLst>
              <a:ext uri="{FF2B5EF4-FFF2-40B4-BE49-F238E27FC236}">
                <a16:creationId xmlns:a16="http://schemas.microsoft.com/office/drawing/2014/main" id="{F56D2DAC-1AE3-C338-7DB7-EB7578B860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9351327" y="1305929"/>
            <a:ext cx="2190751" cy="2786382"/>
          </a:xfrm>
          <a:prstGeom prst="rect">
            <a:avLst/>
          </a:prstGeom>
        </p:spPr>
      </p:pic>
      <p:pic>
        <p:nvPicPr>
          <p:cNvPr id="31" name="Picture 30">
            <a:extLst>
              <a:ext uri="{FF2B5EF4-FFF2-40B4-BE49-F238E27FC236}">
                <a16:creationId xmlns:a16="http://schemas.microsoft.com/office/drawing/2014/main" id="{16F79381-EFF1-2D20-E4FF-59499BA05A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2652" y="4489214"/>
            <a:ext cx="1883076" cy="1670125"/>
          </a:xfrm>
          <a:prstGeom prst="rect">
            <a:avLst/>
          </a:prstGeom>
        </p:spPr>
      </p:pic>
      <p:sp>
        <p:nvSpPr>
          <p:cNvPr id="33" name="TextBox 32">
            <a:extLst>
              <a:ext uri="{FF2B5EF4-FFF2-40B4-BE49-F238E27FC236}">
                <a16:creationId xmlns:a16="http://schemas.microsoft.com/office/drawing/2014/main" id="{048FE9BE-8D10-E61F-BBF7-5605E09C8EFF}"/>
              </a:ext>
            </a:extLst>
          </p:cNvPr>
          <p:cNvSpPr txBox="1"/>
          <p:nvPr/>
        </p:nvSpPr>
        <p:spPr>
          <a:xfrm>
            <a:off x="3657600" y="6104618"/>
            <a:ext cx="3044503" cy="369332"/>
          </a:xfrm>
          <a:prstGeom prst="rect">
            <a:avLst/>
          </a:prstGeom>
          <a:noFill/>
        </p:spPr>
        <p:txBody>
          <a:bodyPr wrap="square">
            <a:spAutoFit/>
          </a:bodyPr>
          <a:lstStyle/>
          <a:p>
            <a:pPr marL="12700">
              <a:lnSpc>
                <a:spcPct val="100000"/>
              </a:lnSpc>
              <a:spcBef>
                <a:spcPts val="130"/>
              </a:spcBef>
            </a:pPr>
            <a:r>
              <a:rPr lang="en-IN" sz="1800" dirty="0">
                <a:latin typeface="Trebuchet MS"/>
                <a:cs typeface="Trebuchet MS"/>
              </a:rPr>
              <a:t>OLED Display</a:t>
            </a:r>
          </a:p>
        </p:txBody>
      </p:sp>
      <p:pic>
        <p:nvPicPr>
          <p:cNvPr id="35" name="Picture 34">
            <a:extLst>
              <a:ext uri="{FF2B5EF4-FFF2-40B4-BE49-F238E27FC236}">
                <a16:creationId xmlns:a16="http://schemas.microsoft.com/office/drawing/2014/main" id="{CD98E9B1-8105-EE67-B4A1-116C58611E8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66436" y="4489214"/>
            <a:ext cx="2327268" cy="1598633"/>
          </a:xfrm>
          <a:prstGeom prst="rect">
            <a:avLst/>
          </a:prstGeom>
        </p:spPr>
      </p:pic>
    </p:spTree>
    <p:extLst>
      <p:ext uri="{BB962C8B-B14F-4D97-AF65-F5344CB8AC3E}">
        <p14:creationId xmlns:p14="http://schemas.microsoft.com/office/powerpoint/2010/main" val="2398551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sp>
          <p:nvSpPr>
            <p:cNvPr id="4" name="object 4"/>
            <p:cNvSpPr/>
            <p:nvPr/>
          </p:nvSpPr>
          <p:spPr>
            <a:xfrm>
              <a:off x="8715375" y="1457325"/>
              <a:ext cx="3476625" cy="829310"/>
            </a:xfrm>
            <a:custGeom>
              <a:avLst/>
              <a:gdLst/>
              <a:ahLst/>
              <a:cxnLst/>
              <a:rect l="l" t="t" r="r" b="b"/>
              <a:pathLst>
                <a:path w="3476625" h="829310">
                  <a:moveTo>
                    <a:pt x="3474847" y="0"/>
                  </a:moveTo>
                  <a:lnTo>
                    <a:pt x="3361435" y="38353"/>
                  </a:lnTo>
                  <a:lnTo>
                    <a:pt x="3247771" y="75946"/>
                  </a:lnTo>
                  <a:lnTo>
                    <a:pt x="3134105" y="113029"/>
                  </a:lnTo>
                  <a:lnTo>
                    <a:pt x="2905252" y="182625"/>
                  </a:lnTo>
                  <a:lnTo>
                    <a:pt x="2790698" y="216535"/>
                  </a:lnTo>
                  <a:lnTo>
                    <a:pt x="2677159" y="248285"/>
                  </a:lnTo>
                  <a:lnTo>
                    <a:pt x="2561335" y="279526"/>
                  </a:lnTo>
                  <a:lnTo>
                    <a:pt x="2446528" y="310007"/>
                  </a:lnTo>
                  <a:lnTo>
                    <a:pt x="2218435" y="367538"/>
                  </a:lnTo>
                  <a:lnTo>
                    <a:pt x="2105279" y="394715"/>
                  </a:lnTo>
                  <a:lnTo>
                    <a:pt x="1878202" y="446150"/>
                  </a:lnTo>
                  <a:lnTo>
                    <a:pt x="1766061" y="470662"/>
                  </a:lnTo>
                  <a:lnTo>
                    <a:pt x="1654936" y="493775"/>
                  </a:lnTo>
                  <a:lnTo>
                    <a:pt x="1432559" y="538352"/>
                  </a:lnTo>
                  <a:lnTo>
                    <a:pt x="1214247" y="579374"/>
                  </a:lnTo>
                  <a:lnTo>
                    <a:pt x="1106170" y="598677"/>
                  </a:lnTo>
                  <a:lnTo>
                    <a:pt x="998981" y="616712"/>
                  </a:lnTo>
                  <a:lnTo>
                    <a:pt x="893191" y="635126"/>
                  </a:lnTo>
                  <a:lnTo>
                    <a:pt x="788289" y="651763"/>
                  </a:lnTo>
                  <a:lnTo>
                    <a:pt x="482473" y="698119"/>
                  </a:lnTo>
                  <a:lnTo>
                    <a:pt x="188214" y="737997"/>
                  </a:lnTo>
                  <a:lnTo>
                    <a:pt x="0" y="760984"/>
                  </a:lnTo>
                  <a:lnTo>
                    <a:pt x="42164" y="827277"/>
                  </a:lnTo>
                  <a:lnTo>
                    <a:pt x="68566" y="828056"/>
                  </a:lnTo>
                  <a:lnTo>
                    <a:pt x="96676" y="828537"/>
                  </a:lnTo>
                  <a:lnTo>
                    <a:pt x="126449" y="828725"/>
                  </a:lnTo>
                  <a:lnTo>
                    <a:pt x="157839" y="828626"/>
                  </a:lnTo>
                  <a:lnTo>
                    <a:pt x="225290" y="827593"/>
                  </a:lnTo>
                  <a:lnTo>
                    <a:pt x="298664" y="825481"/>
                  </a:lnTo>
                  <a:lnTo>
                    <a:pt x="377597" y="822337"/>
                  </a:lnTo>
                  <a:lnTo>
                    <a:pt x="461727" y="818206"/>
                  </a:lnTo>
                  <a:lnTo>
                    <a:pt x="550689" y="813133"/>
                  </a:lnTo>
                  <a:lnTo>
                    <a:pt x="644119" y="807165"/>
                  </a:lnTo>
                  <a:lnTo>
                    <a:pt x="741655" y="800347"/>
                  </a:lnTo>
                  <a:lnTo>
                    <a:pt x="894858" y="788625"/>
                  </a:lnTo>
                  <a:lnTo>
                    <a:pt x="1055251" y="775247"/>
                  </a:lnTo>
                  <a:lnTo>
                    <a:pt x="1221606" y="760365"/>
                  </a:lnTo>
                  <a:lnTo>
                    <a:pt x="1392695" y="744135"/>
                  </a:lnTo>
                  <a:lnTo>
                    <a:pt x="1567291" y="726709"/>
                  </a:lnTo>
                  <a:lnTo>
                    <a:pt x="1744165" y="708242"/>
                  </a:lnTo>
                  <a:lnTo>
                    <a:pt x="1922091" y="688888"/>
                  </a:lnTo>
                  <a:lnTo>
                    <a:pt x="2158839" y="661966"/>
                  </a:lnTo>
                  <a:lnTo>
                    <a:pt x="2392363" y="634105"/>
                  </a:lnTo>
                  <a:lnTo>
                    <a:pt x="2619754" y="605668"/>
                  </a:lnTo>
                  <a:lnTo>
                    <a:pt x="2784521" y="584182"/>
                  </a:lnTo>
                  <a:lnTo>
                    <a:pt x="2942974" y="562731"/>
                  </a:lnTo>
                  <a:lnTo>
                    <a:pt x="3093884" y="541468"/>
                  </a:lnTo>
                  <a:lnTo>
                    <a:pt x="3236024" y="520549"/>
                  </a:lnTo>
                  <a:lnTo>
                    <a:pt x="3368167" y="500125"/>
                  </a:lnTo>
                  <a:lnTo>
                    <a:pt x="3476625" y="482091"/>
                  </a:lnTo>
                  <a:lnTo>
                    <a:pt x="3476625" y="12953"/>
                  </a:lnTo>
                  <a:lnTo>
                    <a:pt x="3474847" y="0"/>
                  </a:lnTo>
                  <a:close/>
                </a:path>
              </a:pathLst>
            </a:custGeom>
            <a:solidFill>
              <a:srgbClr val="FFFFFF">
                <a:alpha val="19999"/>
              </a:srgbClr>
            </a:solidFill>
          </p:spPr>
          <p:txBody>
            <a:bodyPr wrap="square" lIns="0" tIns="0" rIns="0" bIns="0" rtlCol="0"/>
            <a:lstStyle/>
            <a:p>
              <a:endParaRPr/>
            </a:p>
          </p:txBody>
        </p:sp>
      </p:grpSp>
      <p:sp>
        <p:nvSpPr>
          <p:cNvPr id="5" name="object 5"/>
          <p:cNvSpPr txBox="1">
            <a:spLocks noGrp="1"/>
          </p:cNvSpPr>
          <p:nvPr>
            <p:ph type="title"/>
          </p:nvPr>
        </p:nvSpPr>
        <p:spPr>
          <a:xfrm>
            <a:off x="518160" y="806405"/>
            <a:ext cx="6516052" cy="858247"/>
          </a:xfrm>
          <a:prstGeom prst="rect">
            <a:avLst/>
          </a:prstGeom>
        </p:spPr>
        <p:txBody>
          <a:bodyPr vert="horz" wrap="square" lIns="0" tIns="362267" rIns="0" bIns="0" rtlCol="0">
            <a:spAutoFit/>
          </a:bodyPr>
          <a:lstStyle/>
          <a:p>
            <a:pPr marL="15240">
              <a:lnSpc>
                <a:spcPct val="100000"/>
              </a:lnSpc>
              <a:spcBef>
                <a:spcPts val="105"/>
              </a:spcBef>
            </a:pPr>
            <a:r>
              <a:rPr lang="en-IN" sz="3200" b="1" spc="204" dirty="0"/>
              <a:t>COMMUNICATION PROTOCOLS</a:t>
            </a:r>
            <a:endParaRPr lang="en-IN" sz="3200" b="1" spc="65" dirty="0"/>
          </a:p>
        </p:txBody>
      </p:sp>
      <p:sp>
        <p:nvSpPr>
          <p:cNvPr id="19" name="TextBox 18">
            <a:extLst>
              <a:ext uri="{FF2B5EF4-FFF2-40B4-BE49-F238E27FC236}">
                <a16:creationId xmlns:a16="http://schemas.microsoft.com/office/drawing/2014/main" id="{940AA470-B314-01A0-16E1-9EEE864FABDF}"/>
              </a:ext>
            </a:extLst>
          </p:cNvPr>
          <p:cNvSpPr txBox="1"/>
          <p:nvPr/>
        </p:nvSpPr>
        <p:spPr>
          <a:xfrm>
            <a:off x="533400" y="1871980"/>
            <a:ext cx="11322330" cy="3693319"/>
          </a:xfrm>
          <a:prstGeom prst="rect">
            <a:avLst/>
          </a:prstGeom>
          <a:noFill/>
        </p:spPr>
        <p:txBody>
          <a:bodyPr wrap="none" rtlCol="0">
            <a:spAutoFit/>
          </a:bodyPr>
          <a:lstStyle/>
          <a:p>
            <a:pPr marL="342900" indent="-342900">
              <a:buAutoNum type="arabicPeriod"/>
            </a:pPr>
            <a:r>
              <a:rPr lang="en-IN" b="1" dirty="0">
                <a:solidFill>
                  <a:schemeClr val="bg1"/>
                </a:solidFill>
                <a:latin typeface="+mj-lt"/>
              </a:rPr>
              <a:t>I2C protocol:</a:t>
            </a:r>
          </a:p>
          <a:p>
            <a:pPr algn="just"/>
            <a:r>
              <a:rPr lang="en-US" dirty="0">
                <a:solidFill>
                  <a:schemeClr val="bg1"/>
                </a:solidFill>
                <a:latin typeface="+mn-lt"/>
              </a:rPr>
              <a:t>I2C stands for the inter-integrated circuit and it requires only two wires connecting all peripherals to the</a:t>
            </a:r>
          </a:p>
          <a:p>
            <a:pPr algn="just"/>
            <a:r>
              <a:rPr lang="en-US" dirty="0">
                <a:solidFill>
                  <a:schemeClr val="bg1"/>
                </a:solidFill>
                <a:latin typeface="+mn-lt"/>
              </a:rPr>
              <a:t> microcontroller. I2C requires two wires SDA (serial data line) and SCL (serial clock line) to carry information between</a:t>
            </a:r>
          </a:p>
          <a:p>
            <a:pPr algn="just"/>
            <a:r>
              <a:rPr lang="en-US" dirty="0">
                <a:solidFill>
                  <a:schemeClr val="bg1"/>
                </a:solidFill>
                <a:latin typeface="+mn-lt"/>
              </a:rPr>
              <a:t> devices. It is a master to a slave communication protocol. Each slave has a unique address. The master device sends </a:t>
            </a:r>
          </a:p>
          <a:p>
            <a:pPr algn="just"/>
            <a:r>
              <a:rPr lang="en-US" dirty="0">
                <a:solidFill>
                  <a:schemeClr val="bg1"/>
                </a:solidFill>
                <a:latin typeface="+mn-lt"/>
              </a:rPr>
              <a:t>the address of the target slave device and reads/writes the flag. The address matches any slave device that the device </a:t>
            </a:r>
          </a:p>
          <a:p>
            <a:pPr algn="just"/>
            <a:r>
              <a:rPr lang="en-US" dirty="0">
                <a:solidFill>
                  <a:schemeClr val="bg1"/>
                </a:solidFill>
                <a:latin typeface="+mn-lt"/>
              </a:rPr>
              <a:t>is ON, the remaining slave devices are disabled mode.</a:t>
            </a:r>
          </a:p>
          <a:p>
            <a:pPr algn="just"/>
            <a:endParaRPr lang="en-US" dirty="0">
              <a:solidFill>
                <a:schemeClr val="bg1"/>
              </a:solidFill>
              <a:latin typeface="+mj-lt"/>
            </a:endParaRPr>
          </a:p>
          <a:p>
            <a:pPr algn="just"/>
            <a:r>
              <a:rPr lang="en-IN" b="1" dirty="0">
                <a:solidFill>
                  <a:schemeClr val="bg1"/>
                </a:solidFill>
                <a:latin typeface="+mj-lt"/>
              </a:rPr>
              <a:t>2. SPI protocol:</a:t>
            </a:r>
          </a:p>
          <a:p>
            <a:pPr algn="just"/>
            <a:r>
              <a:rPr lang="en-US" dirty="0">
                <a:solidFill>
                  <a:schemeClr val="bg1"/>
                </a:solidFill>
                <a:latin typeface="+mn-lt"/>
              </a:rPr>
              <a:t>SPI stands for the serial peripheral interface. It is one of the serial communication protocol developed by Motorola. </a:t>
            </a:r>
          </a:p>
          <a:p>
            <a:pPr algn="just"/>
            <a:r>
              <a:rPr lang="en-US" dirty="0">
                <a:solidFill>
                  <a:schemeClr val="bg1"/>
                </a:solidFill>
                <a:latin typeface="+mn-lt"/>
              </a:rPr>
              <a:t>Sometimes SPI protocol is also called a 4-wire protocol. It requires four wires MOSI, MISO, SS, and SCLK.SPI protocol </a:t>
            </a:r>
          </a:p>
          <a:p>
            <a:pPr algn="just"/>
            <a:r>
              <a:rPr lang="en-US" dirty="0">
                <a:solidFill>
                  <a:schemeClr val="bg1"/>
                </a:solidFill>
                <a:latin typeface="+mn-lt"/>
              </a:rPr>
              <a:t>used to communicate the master and slave devices. The master first configures the clock using a frequency.</a:t>
            </a:r>
            <a:endParaRPr lang="en-IN" dirty="0">
              <a:solidFill>
                <a:schemeClr val="bg1"/>
              </a:solidFill>
              <a:latin typeface="+mn-lt"/>
            </a:endParaRPr>
          </a:p>
          <a:p>
            <a:pPr algn="just"/>
            <a:endParaRPr lang="en-IN" b="1" dirty="0">
              <a:solidFill>
                <a:schemeClr val="bg1"/>
              </a:solidFill>
              <a:latin typeface="+mj-lt"/>
            </a:endParaRPr>
          </a:p>
          <a:p>
            <a:pPr algn="just"/>
            <a:endParaRPr lang="en-IN" dirty="0">
              <a:solidFill>
                <a:schemeClr val="bg1"/>
              </a:solidFill>
              <a:latin typeface="+mj-lt"/>
            </a:endParaRPr>
          </a:p>
        </p:txBody>
      </p:sp>
    </p:spTree>
    <p:extLst>
      <p:ext uri="{BB962C8B-B14F-4D97-AF65-F5344CB8AC3E}">
        <p14:creationId xmlns:p14="http://schemas.microsoft.com/office/powerpoint/2010/main" val="262671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318</TotalTime>
  <Words>1611</Words>
  <Application>Microsoft Office PowerPoint</Application>
  <PresentationFormat>Widescreen</PresentationFormat>
  <Paragraphs>145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Lucida Sans Unicode</vt:lpstr>
      <vt:lpstr>Times New Roman</vt:lpstr>
      <vt:lpstr>Trebuchet MS</vt:lpstr>
      <vt:lpstr>Verdana</vt:lpstr>
      <vt:lpstr>Office Theme</vt:lpstr>
      <vt:lpstr>Industrial Internship Review BECE399J/ECE1902 Exploring the Potential of IoT with Sensor Network  Enthu Technology Solutions India Pvt Ltd S.ASWATH 21BEC2188 B.TECH ECE SENSE</vt:lpstr>
      <vt:lpstr> INTERNSHIP CERTIFICATE </vt:lpstr>
      <vt:lpstr>Agenda of the presentation</vt:lpstr>
      <vt:lpstr>Objective:  During my internship at Enthu Technology Solutions India Pvt Ltd, my objective was to study various aspects related to IOT such as Sensor interfacing with ESP32,Sensor interfacing with STM32 and Sensor interfacing with LoRaWAN and LoRaWAN technology, and Other different product of the company.   Organization Information:  Enthu Technology Solutions India Pvt. Ltd. is an ISO-Certified Organization founded by a group of young Entrepreneurs in 2007 and incorporated as a Private Limited Company in 2015. We offer best-in-class end-to-end Product Design, Development, and Manufacturing services for Embedded and IoT products. As a product development R&amp;D company, we have in-house Hardware Design and Prototyping, Software Development, EMS Assembly, Enclosure Design &amp; Manufacturing, IoT Cloud based Web &amp; Mobile App Development, product testing, and Deployment.  VIT has signed a MoU with Enthu technology. VIT is client of Enthu technologies. Enthu Academic Solutions (EAS) is an academic division of Enthu Technology Solutions has taken part in implementation of project based learning. Enthu tech established a Modern Industrial grade Laboratories with smart campus Infrastructure at PRP 108 in VIT.</vt:lpstr>
      <vt:lpstr>INTERNET OF THINGS(IOT)</vt:lpstr>
      <vt:lpstr>ESP 32 WDM ver2.0</vt:lpstr>
      <vt:lpstr>PowerPoint Presentation</vt:lpstr>
      <vt:lpstr>SENSORS Used with ESP32</vt:lpstr>
      <vt:lpstr>COMMUNICATION PROTOCOLS</vt:lpstr>
      <vt:lpstr>COMMUNICATION PROTOCOLS BASED SENSORS</vt:lpstr>
      <vt:lpstr>The STM32 is a series of 32-bit microcontrollers developed by STMicroelectronics, based on ARM Cortex-M processor cores.</vt:lpstr>
      <vt:lpstr>STM32</vt:lpstr>
      <vt:lpstr>LORAWAN</vt:lpstr>
      <vt:lpstr>LORAWAN USAGES</vt:lpstr>
      <vt:lpstr>STM 32 WL development</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Potential of IoT with Sensor Network</dc:title>
  <dc:creator>Mohamed Anas</dc:creator>
  <cp:lastModifiedBy>aswath s</cp:lastModifiedBy>
  <cp:revision>8</cp:revision>
  <cp:lastPrinted>2024-04-21T16:06:45Z</cp:lastPrinted>
  <dcterms:created xsi:type="dcterms:W3CDTF">2024-04-17T04:12:48Z</dcterms:created>
  <dcterms:modified xsi:type="dcterms:W3CDTF">2024-04-26T05:03:11Z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2024-04-15T00:00:00Z</vt:filetime>
  </property>
  <property fmtid="{D5CDD505-2E9C-101B-9397-08002B2CF9AE}" pid="3" name="LastSaved">
    <vt:filetime>2024-04-17T00:00:00Z</vt:filetime>
  </property>
</Properties>
</file>